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charts/chart1.xml" ContentType="application/vnd.openxmlformats-officedocument.drawingml.chart+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0"/>
  <c:chart>
    <c:autoTitleDeleted val="1"/>
    <c:plotArea>
      <c:layout/>
      <c:barChart>
        <c:barDir val="col"/>
        <c:grouping val="clustered"/>
        <c:varyColors val="0"/>
        <c:ser>
          <c:idx val="0"/>
          <c:order val="0"/>
          <c:tx>
            <c:strRef>
              <c:f>Sheet1!$B$1</c:f>
              <c:strCache>
                <c:ptCount val="1"/>
                <c:pt idx="0">
                  <c:v>Línea de base</c:v>
                </c:pt>
              </c:strCache>
            </c:strRef>
          </c:tx>
          <c:spPr>
            <a:solidFill>
              <a:srgbClr val="1B4F72"/>
            </a:solidFill>
            <a:effectLst/>
          </c:spPr>
          <c:invertIfNegative val="0"/>
          <c:dLbls>
            <c:numFmt formatCode="#,##0" sourceLinked="0"/>
            <c:txPr>
              <a:bodyPr/>
              <a:lstStyle/>
              <a:p>
                <a:pPr>
                  <a:defRPr b="1" i="0" strike="noStrike" sz="1000" u="none">
                    <a:solidFill>
                      <a:srgbClr val="1A252F"/>
                    </a:solidFill>
                    <a:latin typeface="Arial"/>
                  </a:defRPr>
                </a:pPr>
              </a:p>
            </c:txPr>
            <c:showLegendKey val="0"/>
            <c:showVal val="1"/>
            <c:showCatName val="0"/>
            <c:showSerName val="0"/>
            <c:showPercent val="0"/>
            <c:showBubbleSize val="0"/>
            <c:showLeaderLines val="0"/>
          </c:dLbls>
          <c:cat>
            <c:multiLvlStrRef>
              <c:f>Sheet1!$A$2:$A$4</c:f>
              <c:multiLvlStrCache>
                <c:ptCount val="3"/>
                <c:lvl>
                  <c:pt idx="0">
                    <c:v>Distracción
en clase (%)</c:v>
                  </c:pt>
                  <c:pt idx="1">
                    <c:v>Repitencia
(% relativo)</c:v>
                  </c:pt>
                  <c:pt idx="2">
                    <c:v>Alumnos ≥20 ausencias
(% relativo)</c:v>
                  </c:pt>
                </c:lvl>
              </c:multiLvlStrCache>
            </c:multiLvlStrRef>
          </c:cat>
          <c:val>
            <c:numRef>
              <c:f>Sheet1!$B$2:$B$4</c:f>
              <c:numCache>
                <c:formatCode>General</c:formatCode>
                <c:ptCount val="3"/>
                <c:pt idx="0">
                  <c:v>54</c:v>
                </c:pt>
                <c:pt idx="1">
                  <c:v>100</c:v>
                </c:pt>
                <c:pt idx="2">
                  <c:v>100</c:v>
                </c:pt>
              </c:numCache>
            </c:numRef>
          </c:val>
        </c:ser>
        <c:ser>
          <c:idx val="1"/>
          <c:order val="1"/>
          <c:tx>
            <c:strRef>
              <c:f>Sheet1!$C$1</c:f>
              <c:strCache>
                <c:ptCount val="1"/>
                <c:pt idx="0">
                  <c:v>Meta 2027</c:v>
                </c:pt>
              </c:strCache>
            </c:strRef>
          </c:tx>
          <c:spPr>
            <a:solidFill>
              <a:srgbClr val="028090"/>
            </a:solidFill>
            <a:effectLst/>
          </c:spPr>
          <c:invertIfNegative val="0"/>
          <c:dLbls>
            <c:numFmt formatCode="#,##0" sourceLinked="0"/>
            <c:txPr>
              <a:bodyPr/>
              <a:lstStyle/>
              <a:p>
                <a:pPr>
                  <a:defRPr b="1" i="0" strike="noStrike" sz="1000" u="none">
                    <a:solidFill>
                      <a:srgbClr val="1A252F"/>
                    </a:solidFill>
                    <a:latin typeface="Arial"/>
                  </a:defRPr>
                </a:pPr>
              </a:p>
            </c:txPr>
            <c:showLegendKey val="0"/>
            <c:showVal val="1"/>
            <c:showCatName val="0"/>
            <c:showSerName val="0"/>
            <c:showPercent val="0"/>
            <c:showBubbleSize val="0"/>
            <c:showLeaderLines val="0"/>
          </c:dLbls>
          <c:cat>
            <c:multiLvlStrRef>
              <c:f>Sheet1!$A$2:$A$4</c:f>
              <c:multiLvlStrCache>
                <c:ptCount val="3"/>
                <c:lvl>
                  <c:pt idx="0">
                    <c:v>Distracción
en clase (%)</c:v>
                  </c:pt>
                  <c:pt idx="1">
                    <c:v>Repitencia
(% relativo)</c:v>
                  </c:pt>
                  <c:pt idx="2">
                    <c:v>Alumnos ≥20 ausencias
(% relativo)</c:v>
                  </c:pt>
                </c:lvl>
              </c:multiLvlStrCache>
            </c:multiLvlStrRef>
          </c:cat>
          <c:val>
            <c:numRef>
              <c:f>Sheet1!$C$2:$C$4</c:f>
              <c:numCache>
                <c:formatCode>General</c:formatCode>
                <c:ptCount val="3"/>
                <c:pt idx="0">
                  <c:v>40</c:v>
                </c:pt>
                <c:pt idx="1">
                  <c:v>90</c:v>
                </c:pt>
                <c:pt idx="2">
                  <c:v>70</c:v>
                </c:pt>
              </c:numCache>
            </c:numRef>
          </c:val>
        </c:ser>
        <c:dLbls>
          <c:numFmt formatCode="#,##0" sourceLinked="0"/>
          <c:txPr>
            <a:bodyPr/>
            <a:lstStyle/>
            <a:p>
              <a:pPr>
                <a:defRPr b="1" i="0" strike="noStrike" sz="1000" u="none">
                  <a:solidFill>
                    <a:srgbClr val="1A252F"/>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1A252F"/>
                </a:solidFill>
                <a:latin typeface="Arial"/>
              </a:defRPr>
            </a:pPr>
            <a:endParaRPr lang="en-US"/>
          </a:p>
        </c:txPr>
        <c:crossAx val="2094734552"/>
        <c:crosses val="autoZero"/>
        <c:auto val="1"/>
        <c:lblAlgn val="ctr"/>
        <c:noMultiLvlLbl val="1"/>
      </c:catAx>
      <c:valAx>
        <c:axId val="2094734552"/>
        <c:scaling>
          <c:orientation val="minMax"/>
          <c:max val="115"/>
        </c:scaling>
        <c:delete val="0"/>
        <c:axPos val="l"/>
        <c:majorGridlines>
          <c:spPr>
            <a:ln w="6350" cap="flat">
              <a:solidFill>
                <a:srgbClr val="CBD5E1"/>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900">      </a:defRPr>
          </a:pPr>
          <a:endParaRPr lang="en-US"/>
        </a:p>
      </c:txPr>
    </c:legend>
    <c:plotVisOnly val="1"/>
    <c:dispBlanksAs val="span"/>
  </c:chart>
  <c:spPr>
    <a:solidFill>
      <a:srgbClr val="F5F8FA"/>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1B2A"/>
        </a:solidFill>
      </p:bgPr>
    </p:bg>
    <p:spTree>
      <p:nvGrpSpPr>
        <p:cNvPr id="1" name=""/>
        <p:cNvGrpSpPr/>
        <p:nvPr/>
      </p:nvGrpSpPr>
      <p:grpSpPr>
        <a:xfrm>
          <a:off x="0" y="0"/>
          <a:ext cx="0" cy="0"/>
          <a:chOff x="0" y="0"/>
          <a:chExt cx="0" cy="0"/>
        </a:xfrm>
      </p:grpSpPr>
      <p:sp>
        <p:nvSpPr>
          <p:cNvPr id="2" name="Shape 0"/>
          <p:cNvSpPr/>
          <p:nvPr/>
        </p:nvSpPr>
        <p:spPr>
          <a:xfrm>
            <a:off x="4572000" y="0"/>
            <a:ext cx="4572000" cy="5143500"/>
          </a:xfrm>
          <a:prstGeom prst="rect">
            <a:avLst/>
          </a:prstGeom>
          <a:solidFill>
            <a:srgbClr val="EAF2F8"/>
          </a:solidFill>
          <a:ln w="12700">
            <a:solidFill>
              <a:srgbClr val="EAF2F8"/>
            </a:solidFill>
            <a:prstDash val="solid"/>
          </a:ln>
        </p:spPr>
      </p:sp>
      <p:sp>
        <p:nvSpPr>
          <p:cNvPr id="3" name="Shape 1"/>
          <p:cNvSpPr/>
          <p:nvPr/>
        </p:nvSpPr>
        <p:spPr>
          <a:xfrm>
            <a:off x="4206240" y="0"/>
            <a:ext cx="502920" cy="5143500"/>
          </a:xfrm>
          <a:prstGeom prst="rect">
            <a:avLst/>
          </a:prstGeom>
          <a:solidFill>
            <a:srgbClr val="1B4F72"/>
          </a:solidFill>
          <a:ln w="12700">
            <a:solidFill>
              <a:srgbClr val="1B4F72"/>
            </a:solidFill>
            <a:prstDash val="solid"/>
          </a:ln>
        </p:spPr>
      </p:sp>
      <p:sp>
        <p:nvSpPr>
          <p:cNvPr id="4" name="Shape 2"/>
          <p:cNvSpPr/>
          <p:nvPr/>
        </p:nvSpPr>
        <p:spPr>
          <a:xfrm>
            <a:off x="0" y="0"/>
            <a:ext cx="4206240" cy="64008"/>
          </a:xfrm>
          <a:prstGeom prst="rect">
            <a:avLst/>
          </a:prstGeom>
          <a:solidFill>
            <a:srgbClr val="E67E22"/>
          </a:solidFill>
          <a:ln w="12700">
            <a:solidFill>
              <a:srgbClr val="E67E22"/>
            </a:solidFill>
            <a:prstDash val="solid"/>
          </a:ln>
        </p:spPr>
      </p:sp>
      <p:sp>
        <p:nvSpPr>
          <p:cNvPr id="5" name="Text 3"/>
          <p:cNvSpPr/>
          <p:nvPr/>
        </p:nvSpPr>
        <p:spPr>
          <a:xfrm>
            <a:off x="365760" y="640080"/>
            <a:ext cx="3657600" cy="502920"/>
          </a:xfrm>
          <a:prstGeom prst="rect">
            <a:avLst/>
          </a:prstGeom>
          <a:noFill/>
          <a:ln/>
        </p:spPr>
        <p:txBody>
          <a:bodyPr wrap="square" lIns="0" tIns="0" rIns="0" bIns="0" rtlCol="0" anchor="ctr"/>
          <a:lstStyle/>
          <a:p>
            <a:pPr algn="l" indent="0" marL="0">
              <a:buNone/>
            </a:pPr>
            <a:r>
              <a:rPr lang="en-US" sz="2800" dirty="0">
                <a:solidFill>
                  <a:srgbClr val="EAF2F8"/>
                </a:solidFill>
                <a:latin typeface="Georgia" pitchFamily="34" charset="0"/>
                <a:ea typeface="Georgia" pitchFamily="34" charset="-122"/>
                <a:cs typeface="Georgia" pitchFamily="34" charset="-120"/>
              </a:rPr>
              <a:t>Programa</a:t>
            </a:r>
            <a:endParaRPr lang="en-US" sz="2800" dirty="0"/>
          </a:p>
        </p:txBody>
      </p:sp>
      <p:sp>
        <p:nvSpPr>
          <p:cNvPr id="6" name="Text 4"/>
          <p:cNvSpPr/>
          <p:nvPr/>
        </p:nvSpPr>
        <p:spPr>
          <a:xfrm>
            <a:off x="365760" y="1097280"/>
            <a:ext cx="3657600" cy="640080"/>
          </a:xfrm>
          <a:prstGeom prst="rect">
            <a:avLst/>
          </a:prstGeom>
          <a:noFill/>
          <a:ln/>
        </p:spPr>
        <p:txBody>
          <a:bodyPr wrap="square" lIns="0" tIns="0" rIns="0" bIns="0" rtlCol="0" anchor="ctr"/>
          <a:lstStyle/>
          <a:p>
            <a:pPr algn="l" indent="0" marL="0">
              <a:buNone/>
            </a:pPr>
            <a:r>
              <a:rPr lang="en-US" sz="4400" b="1" dirty="0">
                <a:solidFill>
                  <a:srgbClr val="FFFFFF"/>
                </a:solidFill>
                <a:latin typeface="Georgia" pitchFamily="34" charset="0"/>
                <a:ea typeface="Georgia" pitchFamily="34" charset="-122"/>
                <a:cs typeface="Georgia" pitchFamily="34" charset="-120"/>
              </a:rPr>
              <a:t>Aula Sin</a:t>
            </a:r>
            <a:endParaRPr lang="en-US" sz="4400" dirty="0"/>
          </a:p>
        </p:txBody>
      </p:sp>
      <p:sp>
        <p:nvSpPr>
          <p:cNvPr id="7" name="Text 5"/>
          <p:cNvSpPr/>
          <p:nvPr/>
        </p:nvSpPr>
        <p:spPr>
          <a:xfrm>
            <a:off x="365760" y="1691640"/>
            <a:ext cx="3657600" cy="640080"/>
          </a:xfrm>
          <a:prstGeom prst="rect">
            <a:avLst/>
          </a:prstGeom>
          <a:noFill/>
          <a:ln/>
        </p:spPr>
        <p:txBody>
          <a:bodyPr wrap="square" lIns="0" tIns="0" rIns="0" bIns="0" rtlCol="0" anchor="ctr"/>
          <a:lstStyle/>
          <a:p>
            <a:pPr algn="l" indent="0" marL="0">
              <a:buNone/>
            </a:pPr>
            <a:r>
              <a:rPr lang="en-US" sz="4400" b="1" dirty="0">
                <a:solidFill>
                  <a:srgbClr val="E67E22"/>
                </a:solidFill>
                <a:latin typeface="Georgia" pitchFamily="34" charset="0"/>
                <a:ea typeface="Georgia" pitchFamily="34" charset="-122"/>
                <a:cs typeface="Georgia" pitchFamily="34" charset="-120"/>
              </a:rPr>
              <a:t>Celulares</a:t>
            </a:r>
            <a:endParaRPr lang="en-US" sz="4400" dirty="0"/>
          </a:p>
        </p:txBody>
      </p:sp>
      <p:sp>
        <p:nvSpPr>
          <p:cNvPr id="8" name="Shape 6"/>
          <p:cNvSpPr/>
          <p:nvPr/>
        </p:nvSpPr>
        <p:spPr>
          <a:xfrm>
            <a:off x="365760" y="2487168"/>
            <a:ext cx="3200400" cy="0"/>
          </a:xfrm>
          <a:prstGeom prst="line">
            <a:avLst/>
          </a:prstGeom>
          <a:noFill/>
          <a:ln w="19050">
            <a:solidFill>
              <a:srgbClr val="D6EAF8"/>
            </a:solidFill>
            <a:prstDash val="solid"/>
          </a:ln>
        </p:spPr>
      </p:sp>
      <p:sp>
        <p:nvSpPr>
          <p:cNvPr id="9" name="Text 7"/>
          <p:cNvSpPr/>
          <p:nvPr/>
        </p:nvSpPr>
        <p:spPr>
          <a:xfrm>
            <a:off x="365760" y="2606040"/>
            <a:ext cx="3657600" cy="1005840"/>
          </a:xfrm>
          <a:prstGeom prst="rect">
            <a:avLst/>
          </a:prstGeom>
          <a:noFill/>
          <a:ln/>
        </p:spPr>
        <p:txBody>
          <a:bodyPr wrap="square" lIns="0" tIns="0" rIns="0" bIns="0" rtlCol="0" anchor="ctr"/>
          <a:lstStyle/>
          <a:p>
            <a:pPr algn="l" indent="0" marL="0">
              <a:buNone/>
            </a:pPr>
            <a:r>
              <a:rPr lang="en-US" sz="1200" dirty="0">
                <a:solidFill>
                  <a:srgbClr val="EAF2F8"/>
                </a:solidFill>
                <a:latin typeface="Calibri" pitchFamily="34" charset="0"/>
                <a:ea typeface="Calibri" pitchFamily="34" charset="-122"/>
                <a:cs typeface="Calibri" pitchFamily="34" charset="-120"/>
              </a:rPr>
              <a:t>Recuperar la atención y el vínculo</a:t>
            </a:r>
            <a:endParaRPr lang="en-US" sz="1200" dirty="0"/>
          </a:p>
          <a:p>
            <a:pPr algn="l" indent="0" marL="0">
              <a:buNone/>
            </a:pPr>
            <a:r>
              <a:rPr lang="en-US" sz="1200" dirty="0">
                <a:solidFill>
                  <a:srgbClr val="EAF2F8"/>
                </a:solidFill>
                <a:latin typeface="Calibri" pitchFamily="34" charset="0"/>
                <a:ea typeface="Calibri" pitchFamily="34" charset="-122"/>
                <a:cs typeface="Calibri" pitchFamily="34" charset="-120"/>
              </a:rPr>
              <a:t>pedagógico en las escuelas secundarias</a:t>
            </a:r>
            <a:endParaRPr lang="en-US" sz="1200" dirty="0"/>
          </a:p>
          <a:p>
            <a:pPr algn="l" indent="0" marL="0">
              <a:buNone/>
            </a:pPr>
            <a:r>
              <a:rPr lang="en-US" sz="1200" dirty="0">
                <a:solidFill>
                  <a:srgbClr val="EAF2F8"/>
                </a:solidFill>
                <a:latin typeface="Calibri" pitchFamily="34" charset="0"/>
                <a:ea typeface="Calibri" pitchFamily="34" charset="-122"/>
                <a:cs typeface="Calibri" pitchFamily="34" charset="-120"/>
              </a:rPr>
              <a:t>de la Provincia de Buenos Aires</a:t>
            </a:r>
            <a:endParaRPr lang="en-US" sz="1200" dirty="0"/>
          </a:p>
        </p:txBody>
      </p:sp>
      <p:sp>
        <p:nvSpPr>
          <p:cNvPr id="10" name="Text 8"/>
          <p:cNvSpPr/>
          <p:nvPr/>
        </p:nvSpPr>
        <p:spPr>
          <a:xfrm>
            <a:off x="4800600" y="777240"/>
            <a:ext cx="4023360" cy="292608"/>
          </a:xfrm>
          <a:prstGeom prst="rect">
            <a:avLst/>
          </a:prstGeom>
          <a:noFill/>
          <a:ln/>
        </p:spPr>
        <p:txBody>
          <a:bodyPr wrap="square" lIns="0" tIns="0" rIns="0" bIns="0" rtlCol="0" anchor="ctr"/>
          <a:lstStyle/>
          <a:p>
            <a:pPr indent="0" marL="0">
              <a:buNone/>
            </a:pPr>
            <a:r>
              <a:rPr lang="en-US" sz="1300" b="1" dirty="0">
                <a:solidFill>
                  <a:srgbClr val="028090"/>
                </a:solidFill>
                <a:latin typeface="Calibri" pitchFamily="34" charset="0"/>
                <a:ea typeface="Calibri" pitchFamily="34" charset="-122"/>
                <a:cs typeface="Calibri" pitchFamily="34" charset="-120"/>
              </a:rPr>
              <a:t>Gestión de Políticas Públicas</a:t>
            </a:r>
            <a:endParaRPr lang="en-US" sz="1300" dirty="0"/>
          </a:p>
        </p:txBody>
      </p:sp>
      <p:sp>
        <p:nvSpPr>
          <p:cNvPr id="11" name="Text 9"/>
          <p:cNvSpPr/>
          <p:nvPr/>
        </p:nvSpPr>
        <p:spPr>
          <a:xfrm>
            <a:off x="4800600" y="1097280"/>
            <a:ext cx="4023360" cy="256032"/>
          </a:xfrm>
          <a:prstGeom prst="rect">
            <a:avLst/>
          </a:prstGeom>
          <a:noFill/>
          <a:ln/>
        </p:spPr>
        <p:txBody>
          <a:bodyPr wrap="square" lIns="0" tIns="0" rIns="0" bIns="0" rtlCol="0" anchor="ctr"/>
          <a:lstStyle/>
          <a:p>
            <a:pPr indent="0" marL="0">
              <a:buNone/>
            </a:pPr>
            <a:r>
              <a:rPr lang="en-US" sz="1100" dirty="0">
                <a:solidFill>
                  <a:srgbClr val="64748B"/>
                </a:solidFill>
                <a:latin typeface="Calibri" pitchFamily="34" charset="0"/>
                <a:ea typeface="Calibri" pitchFamily="34" charset="-122"/>
                <a:cs typeface="Calibri" pitchFamily="34" charset="-120"/>
              </a:rPr>
              <a:t>Carrera de Sociología  |  2026</a:t>
            </a:r>
            <a:endParaRPr lang="en-US" sz="1100" dirty="0"/>
          </a:p>
        </p:txBody>
      </p:sp>
      <p:sp>
        <p:nvSpPr>
          <p:cNvPr id="12" name="Shape 10"/>
          <p:cNvSpPr/>
          <p:nvPr/>
        </p:nvSpPr>
        <p:spPr>
          <a:xfrm>
            <a:off x="4800600" y="1444752"/>
            <a:ext cx="3474720" cy="0"/>
          </a:xfrm>
          <a:prstGeom prst="line">
            <a:avLst/>
          </a:prstGeom>
          <a:noFill/>
          <a:ln w="12700">
            <a:solidFill>
              <a:srgbClr val="CBD5E1"/>
            </a:solidFill>
            <a:prstDash val="solid"/>
          </a:ln>
        </p:spPr>
      </p:sp>
      <p:sp>
        <p:nvSpPr>
          <p:cNvPr id="13" name="Text 11"/>
          <p:cNvSpPr/>
          <p:nvPr/>
        </p:nvSpPr>
        <p:spPr>
          <a:xfrm>
            <a:off x="4800600" y="1536192"/>
            <a:ext cx="4023360" cy="438912"/>
          </a:xfrm>
          <a:prstGeom prst="rect">
            <a:avLst/>
          </a:prstGeom>
          <a:noFill/>
          <a:ln/>
        </p:spPr>
        <p:txBody>
          <a:bodyPr wrap="square" lIns="0" tIns="0" rIns="0" bIns="0" rtlCol="0" anchor="ctr"/>
          <a:lstStyle/>
          <a:p>
            <a:pPr indent="0" marL="0">
              <a:buNone/>
            </a:pPr>
            <a:r>
              <a:rPr lang="en-US" sz="950" i="1" dirty="0">
                <a:solidFill>
                  <a:srgbClr val="64748B"/>
                </a:solidFill>
                <a:latin typeface="Calibri" pitchFamily="34" charset="0"/>
                <a:ea typeface="Calibri" pitchFamily="34" charset="-122"/>
                <a:cs typeface="Calibri" pitchFamily="34" charset="-120"/>
              </a:rPr>
              <a:t>Prof. Santiago Iorio · Candelaria Rueda</a:t>
            </a:r>
            <a:endParaRPr lang="en-US" sz="950" dirty="0"/>
          </a:p>
          <a:p>
            <a:pPr indent="0" marL="0">
              <a:buNone/>
            </a:pPr>
            <a:r>
              <a:rPr lang="en-US" sz="950" i="1" dirty="0">
                <a:solidFill>
                  <a:srgbClr val="64748B"/>
                </a:solidFill>
                <a:latin typeface="Calibri" pitchFamily="34" charset="0"/>
                <a:ea typeface="Calibri" pitchFamily="34" charset="-122"/>
                <a:cs typeface="Calibri" pitchFamily="34" charset="-120"/>
              </a:rPr>
              <a:t>Melina Gobbi · Mercedes Barreto</a:t>
            </a:r>
            <a:endParaRPr lang="en-US" sz="950" dirty="0"/>
          </a:p>
        </p:txBody>
      </p:sp>
      <p:sp>
        <p:nvSpPr>
          <p:cNvPr id="14" name="Shape 12"/>
          <p:cNvSpPr/>
          <p:nvPr/>
        </p:nvSpPr>
        <p:spPr>
          <a:xfrm>
            <a:off x="4800600" y="2048256"/>
            <a:ext cx="3474720" cy="0"/>
          </a:xfrm>
          <a:prstGeom prst="line">
            <a:avLst/>
          </a:prstGeom>
          <a:noFill/>
          <a:ln w="12700">
            <a:solidFill>
              <a:srgbClr val="CBD5E1"/>
            </a:solidFill>
            <a:prstDash val="solid"/>
          </a:ln>
        </p:spPr>
      </p:sp>
      <p:sp>
        <p:nvSpPr>
          <p:cNvPr id="15" name="Shape 13"/>
          <p:cNvSpPr/>
          <p:nvPr/>
        </p:nvSpPr>
        <p:spPr>
          <a:xfrm>
            <a:off x="4800600" y="2231136"/>
            <a:ext cx="164592" cy="164592"/>
          </a:xfrm>
          <a:prstGeom prst="ellipse">
            <a:avLst/>
          </a:prstGeom>
          <a:solidFill>
            <a:srgbClr val="1B4F72"/>
          </a:solidFill>
          <a:ln w="12700">
            <a:solidFill>
              <a:srgbClr val="1B4F72"/>
            </a:solidFill>
            <a:prstDash val="solid"/>
          </a:ln>
        </p:spPr>
      </p:sp>
      <p:sp>
        <p:nvSpPr>
          <p:cNvPr id="16" name="Text 14"/>
          <p:cNvSpPr/>
          <p:nvPr/>
        </p:nvSpPr>
        <p:spPr>
          <a:xfrm>
            <a:off x="5047488" y="2194560"/>
            <a:ext cx="3657600" cy="256032"/>
          </a:xfrm>
          <a:prstGeom prst="rect">
            <a:avLst/>
          </a:prstGeom>
          <a:noFill/>
          <a:ln/>
        </p:spPr>
        <p:txBody>
          <a:bodyPr wrap="square" lIns="0" tIns="0" rIns="0" bIns="0" rtlCol="0" anchor="ctr"/>
          <a:lstStyle/>
          <a:p>
            <a:pPr indent="0" marL="0">
              <a:buNone/>
            </a:pPr>
            <a:r>
              <a:rPr lang="en-US" sz="1200" dirty="0">
                <a:solidFill>
                  <a:srgbClr val="1A252F"/>
                </a:solidFill>
                <a:latin typeface="Calibri" pitchFamily="34" charset="0"/>
                <a:ea typeface="Calibri" pitchFamily="34" charset="-122"/>
                <a:cs typeface="Calibri" pitchFamily="34" charset="-120"/>
              </a:rPr>
              <a:t>Abiricha Diego</a:t>
            </a:r>
            <a:endParaRPr lang="en-US" sz="1200" dirty="0"/>
          </a:p>
        </p:txBody>
      </p:sp>
      <p:sp>
        <p:nvSpPr>
          <p:cNvPr id="17" name="Shape 15"/>
          <p:cNvSpPr/>
          <p:nvPr/>
        </p:nvSpPr>
        <p:spPr>
          <a:xfrm>
            <a:off x="4800600" y="2688336"/>
            <a:ext cx="164592" cy="164592"/>
          </a:xfrm>
          <a:prstGeom prst="ellipse">
            <a:avLst/>
          </a:prstGeom>
          <a:solidFill>
            <a:srgbClr val="1B4F72"/>
          </a:solidFill>
          <a:ln w="12700">
            <a:solidFill>
              <a:srgbClr val="1B4F72"/>
            </a:solidFill>
            <a:prstDash val="solid"/>
          </a:ln>
        </p:spPr>
      </p:sp>
      <p:sp>
        <p:nvSpPr>
          <p:cNvPr id="18" name="Text 16"/>
          <p:cNvSpPr/>
          <p:nvPr/>
        </p:nvSpPr>
        <p:spPr>
          <a:xfrm>
            <a:off x="5047488" y="2651760"/>
            <a:ext cx="3657600" cy="256032"/>
          </a:xfrm>
          <a:prstGeom prst="rect">
            <a:avLst/>
          </a:prstGeom>
          <a:noFill/>
          <a:ln/>
        </p:spPr>
        <p:txBody>
          <a:bodyPr wrap="square" lIns="0" tIns="0" rIns="0" bIns="0" rtlCol="0" anchor="ctr"/>
          <a:lstStyle/>
          <a:p>
            <a:pPr indent="0" marL="0">
              <a:buNone/>
            </a:pPr>
            <a:r>
              <a:rPr lang="en-US" sz="1200" dirty="0">
                <a:solidFill>
                  <a:srgbClr val="1A252F"/>
                </a:solidFill>
                <a:latin typeface="Calibri" pitchFamily="34" charset="0"/>
                <a:ea typeface="Calibri" pitchFamily="34" charset="-122"/>
                <a:cs typeface="Calibri" pitchFamily="34" charset="-120"/>
              </a:rPr>
              <a:t>Bertone Lucio</a:t>
            </a:r>
            <a:endParaRPr lang="en-US" sz="1200" dirty="0"/>
          </a:p>
        </p:txBody>
      </p:sp>
      <p:sp>
        <p:nvSpPr>
          <p:cNvPr id="19" name="Shape 17"/>
          <p:cNvSpPr/>
          <p:nvPr/>
        </p:nvSpPr>
        <p:spPr>
          <a:xfrm>
            <a:off x="4800600" y="3145536"/>
            <a:ext cx="164592" cy="164592"/>
          </a:xfrm>
          <a:prstGeom prst="ellipse">
            <a:avLst/>
          </a:prstGeom>
          <a:solidFill>
            <a:srgbClr val="1B4F72"/>
          </a:solidFill>
          <a:ln w="12700">
            <a:solidFill>
              <a:srgbClr val="1B4F72"/>
            </a:solidFill>
            <a:prstDash val="solid"/>
          </a:ln>
        </p:spPr>
      </p:sp>
      <p:sp>
        <p:nvSpPr>
          <p:cNvPr id="20" name="Text 18"/>
          <p:cNvSpPr/>
          <p:nvPr/>
        </p:nvSpPr>
        <p:spPr>
          <a:xfrm>
            <a:off x="5047488" y="3108960"/>
            <a:ext cx="3657600" cy="256032"/>
          </a:xfrm>
          <a:prstGeom prst="rect">
            <a:avLst/>
          </a:prstGeom>
          <a:noFill/>
          <a:ln/>
        </p:spPr>
        <p:txBody>
          <a:bodyPr wrap="square" lIns="0" tIns="0" rIns="0" bIns="0" rtlCol="0" anchor="ctr"/>
          <a:lstStyle/>
          <a:p>
            <a:pPr indent="0" marL="0">
              <a:buNone/>
            </a:pPr>
            <a:r>
              <a:rPr lang="en-US" sz="1200" dirty="0">
                <a:solidFill>
                  <a:srgbClr val="1A252F"/>
                </a:solidFill>
                <a:latin typeface="Calibri" pitchFamily="34" charset="0"/>
                <a:ea typeface="Calibri" pitchFamily="34" charset="-122"/>
                <a:cs typeface="Calibri" pitchFamily="34" charset="-120"/>
              </a:rPr>
              <a:t>Bongianino Luciano</a:t>
            </a:r>
            <a:endParaRPr lang="en-US" sz="1200" dirty="0"/>
          </a:p>
        </p:txBody>
      </p:sp>
      <p:sp>
        <p:nvSpPr>
          <p:cNvPr id="21" name="Shape 19"/>
          <p:cNvSpPr/>
          <p:nvPr/>
        </p:nvSpPr>
        <p:spPr>
          <a:xfrm>
            <a:off x="0" y="4754880"/>
            <a:ext cx="4206240" cy="388620"/>
          </a:xfrm>
          <a:prstGeom prst="rect">
            <a:avLst/>
          </a:prstGeom>
          <a:solidFill>
            <a:srgbClr val="1A252F"/>
          </a:solidFill>
          <a:ln w="12700">
            <a:solidFill>
              <a:srgbClr val="1A252F"/>
            </a:solidFill>
            <a:prstDash val="solid"/>
          </a:ln>
        </p:spPr>
      </p:sp>
      <p:sp>
        <p:nvSpPr>
          <p:cNvPr id="22" name="Text 20"/>
          <p:cNvSpPr/>
          <p:nvPr/>
        </p:nvSpPr>
        <p:spPr>
          <a:xfrm>
            <a:off x="274320" y="4754880"/>
            <a:ext cx="3657600" cy="388620"/>
          </a:xfrm>
          <a:prstGeom prst="rect">
            <a:avLst/>
          </a:prstGeom>
          <a:noFill/>
          <a:ln/>
        </p:spPr>
        <p:txBody>
          <a:bodyPr wrap="square" rtlCol="0" anchor="ctr"/>
          <a:lstStyle/>
          <a:p>
            <a:pPr algn="l" indent="0" marL="0">
              <a:buNone/>
            </a:pPr>
            <a:r>
              <a:rPr lang="en-US" sz="900" dirty="0">
                <a:solidFill>
                  <a:srgbClr val="EAF2F8"/>
                </a:solidFill>
                <a:latin typeface="Calibri" pitchFamily="34" charset="0"/>
                <a:ea typeface="Calibri" pitchFamily="34" charset="-122"/>
                <a:cs typeface="Calibri" pitchFamily="34" charset="-120"/>
              </a:rPr>
              <a:t>DGCyE — Provincia de Buenos Aires</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8FA"/>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028090"/>
          </a:solidFill>
          <a:ln w="12700">
            <a:solidFill>
              <a:srgbClr val="028090"/>
            </a:solidFill>
            <a:prstDash val="solid"/>
          </a:ln>
        </p:spPr>
      </p:sp>
      <p:sp>
        <p:nvSpPr>
          <p:cNvPr id="3" name="Text 1"/>
          <p:cNvSpPr/>
          <p:nvPr/>
        </p:nvSpPr>
        <p:spPr>
          <a:xfrm>
            <a:off x="320040" y="0"/>
            <a:ext cx="8503920" cy="594360"/>
          </a:xfrm>
          <a:prstGeom prst="rect">
            <a:avLst/>
          </a:prstGeom>
          <a:noFill/>
          <a:ln/>
        </p:spPr>
        <p:txBody>
          <a:bodyPr wrap="square" lIns="0" tIns="0" rIns="0" bIns="0" rtlCol="0" anchor="ctr"/>
          <a:lstStyle/>
          <a:p>
            <a:pPr algn="l" indent="0" marL="0">
              <a:buNone/>
            </a:pPr>
            <a:r>
              <a:rPr lang="en-US" sz="1700" b="1" dirty="0">
                <a:solidFill>
                  <a:srgbClr val="FFFFFF"/>
                </a:solidFill>
                <a:latin typeface="Calibri" pitchFamily="34" charset="0"/>
                <a:ea typeface="Calibri" pitchFamily="34" charset="-122"/>
                <a:cs typeface="Calibri" pitchFamily="34" charset="-120"/>
              </a:rPr>
              <a:t>USO DE INTELIGENCIA ARTIFICIAL</a:t>
            </a:r>
            <a:endParaRPr lang="en-US" sz="1700" dirty="0"/>
          </a:p>
        </p:txBody>
      </p:sp>
      <p:sp>
        <p:nvSpPr>
          <p:cNvPr id="4" name="Shape 2"/>
          <p:cNvSpPr/>
          <p:nvPr/>
        </p:nvSpPr>
        <p:spPr>
          <a:xfrm>
            <a:off x="274320" y="749808"/>
            <a:ext cx="1005840" cy="475488"/>
          </a:xfrm>
          <a:prstGeom prst="roundRect">
            <a:avLst>
              <a:gd name="adj" fmla="val 15385"/>
            </a:avLst>
          </a:prstGeom>
          <a:solidFill>
            <a:srgbClr val="028090"/>
          </a:solidFill>
          <a:ln w="12700">
            <a:solidFill>
              <a:srgbClr val="028090"/>
            </a:solidFill>
            <a:prstDash val="solid"/>
          </a:ln>
        </p:spPr>
      </p:sp>
      <p:sp>
        <p:nvSpPr>
          <p:cNvPr id="5" name="Text 3"/>
          <p:cNvSpPr/>
          <p:nvPr/>
        </p:nvSpPr>
        <p:spPr>
          <a:xfrm>
            <a:off x="274320" y="749808"/>
            <a:ext cx="1005840" cy="475488"/>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  SÍ</a:t>
            </a:r>
            <a:endParaRPr lang="en-US" sz="1600" dirty="0"/>
          </a:p>
        </p:txBody>
      </p:sp>
      <p:sp>
        <p:nvSpPr>
          <p:cNvPr id="6" name="Text 4"/>
          <p:cNvSpPr/>
          <p:nvPr/>
        </p:nvSpPr>
        <p:spPr>
          <a:xfrm>
            <a:off x="1417320" y="804672"/>
            <a:ext cx="7406640" cy="365760"/>
          </a:xfrm>
          <a:prstGeom prst="rect">
            <a:avLst/>
          </a:prstGeom>
          <a:noFill/>
          <a:ln/>
        </p:spPr>
        <p:txBody>
          <a:bodyPr wrap="square" lIns="0" tIns="0" rIns="0" bIns="0" rtlCol="0" anchor="ctr"/>
          <a:lstStyle/>
          <a:p>
            <a:pPr indent="0" marL="0">
              <a:buNone/>
            </a:pPr>
            <a:r>
              <a:rPr lang="en-US" sz="1100" dirty="0">
                <a:solidFill>
                  <a:srgbClr val="1A252F"/>
                </a:solidFill>
                <a:latin typeface="Calibri" pitchFamily="34" charset="0"/>
                <a:ea typeface="Calibri" pitchFamily="34" charset="-122"/>
                <a:cs typeface="Calibri" pitchFamily="34" charset="-120"/>
              </a:rPr>
              <a:t>El programa incorpora IA en la fase de relevamiento y procesamiento de datos.</a:t>
            </a:r>
            <a:endParaRPr lang="en-US" sz="1100" dirty="0"/>
          </a:p>
        </p:txBody>
      </p:sp>
      <p:sp>
        <p:nvSpPr>
          <p:cNvPr id="7" name="Shape 5"/>
          <p:cNvSpPr/>
          <p:nvPr/>
        </p:nvSpPr>
        <p:spPr>
          <a:xfrm>
            <a:off x="228600" y="1389888"/>
            <a:ext cx="4251960" cy="1207008"/>
          </a:xfrm>
          <a:prstGeom prst="rect">
            <a:avLst/>
          </a:prstGeom>
          <a:solidFill>
            <a:srgbClr val="EAF2F8"/>
          </a:solidFill>
          <a:ln w="12700">
            <a:solidFill>
              <a:srgbClr val="CBD5E1"/>
            </a:solidFill>
            <a:prstDash val="solid"/>
          </a:ln>
        </p:spPr>
      </p:sp>
      <p:sp>
        <p:nvSpPr>
          <p:cNvPr id="8" name="Shape 6"/>
          <p:cNvSpPr/>
          <p:nvPr/>
        </p:nvSpPr>
        <p:spPr>
          <a:xfrm>
            <a:off x="228600" y="1389888"/>
            <a:ext cx="109728" cy="1207008"/>
          </a:xfrm>
          <a:prstGeom prst="rect">
            <a:avLst/>
          </a:prstGeom>
          <a:solidFill>
            <a:srgbClr val="1B4F72"/>
          </a:solidFill>
          <a:ln w="12700">
            <a:solidFill>
              <a:srgbClr val="1B4F72"/>
            </a:solidFill>
            <a:prstDash val="solid"/>
          </a:ln>
        </p:spPr>
      </p:sp>
      <p:sp>
        <p:nvSpPr>
          <p:cNvPr id="9" name="Text 7"/>
          <p:cNvSpPr/>
          <p:nvPr/>
        </p:nvSpPr>
        <p:spPr>
          <a:xfrm>
            <a:off x="393192" y="1481328"/>
            <a:ext cx="411480" cy="411480"/>
          </a:xfrm>
          <a:prstGeom prst="rect">
            <a:avLst/>
          </a:prstGeom>
          <a:noFill/>
          <a:ln/>
        </p:spPr>
        <p:txBody>
          <a:bodyPr wrap="square" lIns="0" tIns="0" rIns="0" bIns="0" rtlCol="0" anchor="ctr"/>
          <a:lstStyle/>
          <a:p>
            <a:pPr algn="ctr" indent="0" marL="0">
              <a:buNone/>
            </a:pPr>
            <a:r>
              <a:rPr lang="en-US" sz="2000" dirty="0">
                <a:solidFill>
                  <a:srgbClr val="000000"/>
                </a:solidFill>
              </a:rPr>
              <a:t>🎯</a:t>
            </a:r>
            <a:endParaRPr lang="en-US" sz="2000" dirty="0"/>
          </a:p>
        </p:txBody>
      </p:sp>
      <p:sp>
        <p:nvSpPr>
          <p:cNvPr id="10" name="Text 8"/>
          <p:cNvSpPr/>
          <p:nvPr/>
        </p:nvSpPr>
        <p:spPr>
          <a:xfrm>
            <a:off x="868680" y="1463040"/>
            <a:ext cx="3502152" cy="256032"/>
          </a:xfrm>
          <a:prstGeom prst="rect">
            <a:avLst/>
          </a:prstGeom>
          <a:noFill/>
          <a:ln/>
        </p:spPr>
        <p:txBody>
          <a:bodyPr wrap="square" lIns="0" tIns="0" rIns="0" bIns="0" rtlCol="0" anchor="ctr"/>
          <a:lstStyle/>
          <a:p>
            <a:pPr indent="0" marL="0">
              <a:buNone/>
            </a:pPr>
            <a:r>
              <a:rPr lang="en-US" sz="1000" b="1" dirty="0">
                <a:solidFill>
                  <a:srgbClr val="1B4F72"/>
                </a:solidFill>
                <a:latin typeface="Calibri" pitchFamily="34" charset="0"/>
                <a:ea typeface="Calibri" pitchFamily="34" charset="-122"/>
                <a:cs typeface="Calibri" pitchFamily="34" charset="-120"/>
              </a:rPr>
              <a:t>Objetivo principal</a:t>
            </a:r>
            <a:endParaRPr lang="en-US" sz="1000" dirty="0"/>
          </a:p>
        </p:txBody>
      </p:sp>
      <p:sp>
        <p:nvSpPr>
          <p:cNvPr id="11" name="Text 9"/>
          <p:cNvSpPr/>
          <p:nvPr/>
        </p:nvSpPr>
        <p:spPr>
          <a:xfrm>
            <a:off x="868680" y="1737360"/>
            <a:ext cx="3502152" cy="777240"/>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Procesar y cruzar automáticamente las encuestas trimestrales de distracción, los registros SINIDE y los reportes institucionales. Reducir tiempos de análisis e identificar patrones por escuela, distrito o perfil socioeconómico.</a:t>
            </a:r>
            <a:endParaRPr lang="en-US" sz="900" dirty="0"/>
          </a:p>
        </p:txBody>
      </p:sp>
      <p:sp>
        <p:nvSpPr>
          <p:cNvPr id="12" name="Shape 10"/>
          <p:cNvSpPr/>
          <p:nvPr/>
        </p:nvSpPr>
        <p:spPr>
          <a:xfrm>
            <a:off x="4709160" y="1389888"/>
            <a:ext cx="4251960" cy="1207008"/>
          </a:xfrm>
          <a:prstGeom prst="rect">
            <a:avLst/>
          </a:prstGeom>
          <a:solidFill>
            <a:srgbClr val="EAF2F8"/>
          </a:solidFill>
          <a:ln w="12700">
            <a:solidFill>
              <a:srgbClr val="CBD5E1"/>
            </a:solidFill>
            <a:prstDash val="solid"/>
          </a:ln>
        </p:spPr>
      </p:sp>
      <p:sp>
        <p:nvSpPr>
          <p:cNvPr id="13" name="Shape 11"/>
          <p:cNvSpPr/>
          <p:nvPr/>
        </p:nvSpPr>
        <p:spPr>
          <a:xfrm>
            <a:off x="4709160" y="1389888"/>
            <a:ext cx="109728" cy="1207008"/>
          </a:xfrm>
          <a:prstGeom prst="rect">
            <a:avLst/>
          </a:prstGeom>
          <a:solidFill>
            <a:srgbClr val="028090"/>
          </a:solidFill>
          <a:ln w="12700">
            <a:solidFill>
              <a:srgbClr val="028090"/>
            </a:solidFill>
            <a:prstDash val="solid"/>
          </a:ln>
        </p:spPr>
      </p:sp>
      <p:sp>
        <p:nvSpPr>
          <p:cNvPr id="14" name="Text 12"/>
          <p:cNvSpPr/>
          <p:nvPr/>
        </p:nvSpPr>
        <p:spPr>
          <a:xfrm>
            <a:off x="4873752" y="1481328"/>
            <a:ext cx="411480" cy="411480"/>
          </a:xfrm>
          <a:prstGeom prst="rect">
            <a:avLst/>
          </a:prstGeom>
          <a:noFill/>
          <a:ln/>
        </p:spPr>
        <p:txBody>
          <a:bodyPr wrap="square" lIns="0" tIns="0" rIns="0" bIns="0" rtlCol="0" anchor="ctr"/>
          <a:lstStyle/>
          <a:p>
            <a:pPr algn="ctr" indent="0" marL="0">
              <a:buNone/>
            </a:pPr>
            <a:r>
              <a:rPr lang="en-US" sz="2000" dirty="0">
                <a:solidFill>
                  <a:srgbClr val="000000"/>
                </a:solidFill>
              </a:rPr>
              <a:t>🤖</a:t>
            </a:r>
            <a:endParaRPr lang="en-US" sz="2000" dirty="0"/>
          </a:p>
        </p:txBody>
      </p:sp>
      <p:sp>
        <p:nvSpPr>
          <p:cNvPr id="15" name="Text 13"/>
          <p:cNvSpPr/>
          <p:nvPr/>
        </p:nvSpPr>
        <p:spPr>
          <a:xfrm>
            <a:off x="5349240" y="1463040"/>
            <a:ext cx="3502152" cy="256032"/>
          </a:xfrm>
          <a:prstGeom prst="rect">
            <a:avLst/>
          </a:prstGeom>
          <a:noFill/>
          <a:ln/>
        </p:spPr>
        <p:txBody>
          <a:bodyPr wrap="square" lIns="0" tIns="0" rIns="0" bIns="0" rtlCol="0" anchor="ctr"/>
          <a:lstStyle/>
          <a:p>
            <a:pPr indent="0" marL="0">
              <a:buNone/>
            </a:pPr>
            <a:r>
              <a:rPr lang="en-US" sz="1000" b="1" dirty="0">
                <a:solidFill>
                  <a:srgbClr val="028090"/>
                </a:solidFill>
                <a:latin typeface="Calibri" pitchFamily="34" charset="0"/>
                <a:ea typeface="Calibri" pitchFamily="34" charset="-122"/>
                <a:cs typeface="Calibri" pitchFamily="34" charset="-120"/>
              </a:rPr>
              <a:t>Tipo de tecnología</a:t>
            </a:r>
            <a:endParaRPr lang="en-US" sz="1000" dirty="0"/>
          </a:p>
        </p:txBody>
      </p:sp>
      <p:sp>
        <p:nvSpPr>
          <p:cNvPr id="16" name="Text 14"/>
          <p:cNvSpPr/>
          <p:nvPr/>
        </p:nvSpPr>
        <p:spPr>
          <a:xfrm>
            <a:off x="5349240" y="1737360"/>
            <a:ext cx="3502152" cy="777240"/>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Modelos de lenguaje e interfaces de análisis de datos asistido (tipo Claude de Anthropic u equivalentes de uso institucional). Herramienta de apoyo al equipo técnico — no sistema autónomo de decisión.</a:t>
            </a:r>
            <a:endParaRPr lang="en-US" sz="900" dirty="0"/>
          </a:p>
        </p:txBody>
      </p:sp>
      <p:sp>
        <p:nvSpPr>
          <p:cNvPr id="17" name="Shape 15"/>
          <p:cNvSpPr/>
          <p:nvPr/>
        </p:nvSpPr>
        <p:spPr>
          <a:xfrm>
            <a:off x="228600" y="2807208"/>
            <a:ext cx="4251960" cy="1207008"/>
          </a:xfrm>
          <a:prstGeom prst="rect">
            <a:avLst/>
          </a:prstGeom>
          <a:solidFill>
            <a:srgbClr val="EAF2F8"/>
          </a:solidFill>
          <a:ln w="12700">
            <a:solidFill>
              <a:srgbClr val="CBD5E1"/>
            </a:solidFill>
            <a:prstDash val="solid"/>
          </a:ln>
        </p:spPr>
      </p:sp>
      <p:sp>
        <p:nvSpPr>
          <p:cNvPr id="18" name="Shape 16"/>
          <p:cNvSpPr/>
          <p:nvPr/>
        </p:nvSpPr>
        <p:spPr>
          <a:xfrm>
            <a:off x="228600" y="2807208"/>
            <a:ext cx="109728" cy="1207008"/>
          </a:xfrm>
          <a:prstGeom prst="rect">
            <a:avLst/>
          </a:prstGeom>
          <a:solidFill>
            <a:srgbClr val="E67E22"/>
          </a:solidFill>
          <a:ln w="12700">
            <a:solidFill>
              <a:srgbClr val="E67E22"/>
            </a:solidFill>
            <a:prstDash val="solid"/>
          </a:ln>
        </p:spPr>
      </p:sp>
      <p:sp>
        <p:nvSpPr>
          <p:cNvPr id="19" name="Text 17"/>
          <p:cNvSpPr/>
          <p:nvPr/>
        </p:nvSpPr>
        <p:spPr>
          <a:xfrm>
            <a:off x="393192" y="2898648"/>
            <a:ext cx="411480" cy="411480"/>
          </a:xfrm>
          <a:prstGeom prst="rect">
            <a:avLst/>
          </a:prstGeom>
          <a:noFill/>
          <a:ln/>
        </p:spPr>
        <p:txBody>
          <a:bodyPr wrap="square" lIns="0" tIns="0" rIns="0" bIns="0" rtlCol="0" anchor="ctr"/>
          <a:lstStyle/>
          <a:p>
            <a:pPr algn="ctr" indent="0" marL="0">
              <a:buNone/>
            </a:pPr>
            <a:r>
              <a:rPr lang="en-US" sz="2000" dirty="0">
                <a:solidFill>
                  <a:srgbClr val="000000"/>
                </a:solidFill>
              </a:rPr>
              <a:t>🗄️</a:t>
            </a:r>
            <a:endParaRPr lang="en-US" sz="2000" dirty="0"/>
          </a:p>
        </p:txBody>
      </p:sp>
      <p:sp>
        <p:nvSpPr>
          <p:cNvPr id="20" name="Text 18"/>
          <p:cNvSpPr/>
          <p:nvPr/>
        </p:nvSpPr>
        <p:spPr>
          <a:xfrm>
            <a:off x="868680" y="2880360"/>
            <a:ext cx="3502152" cy="256032"/>
          </a:xfrm>
          <a:prstGeom prst="rect">
            <a:avLst/>
          </a:prstGeom>
          <a:noFill/>
          <a:ln/>
        </p:spPr>
        <p:txBody>
          <a:bodyPr wrap="square" lIns="0" tIns="0" rIns="0" bIns="0" rtlCol="0" anchor="ctr"/>
          <a:lstStyle/>
          <a:p>
            <a:pPr indent="0" marL="0">
              <a:buNone/>
            </a:pPr>
            <a:r>
              <a:rPr lang="en-US" sz="1000" b="1" dirty="0">
                <a:solidFill>
                  <a:srgbClr val="E67E22"/>
                </a:solidFill>
                <a:latin typeface="Calibri" pitchFamily="34" charset="0"/>
                <a:ea typeface="Calibri" pitchFamily="34" charset="-122"/>
                <a:cs typeface="Calibri" pitchFamily="34" charset="-120"/>
              </a:rPr>
              <a:t>Datos necesarios</a:t>
            </a:r>
            <a:endParaRPr lang="en-US" sz="1000" dirty="0"/>
          </a:p>
        </p:txBody>
      </p:sp>
      <p:sp>
        <p:nvSpPr>
          <p:cNvPr id="21" name="Text 19"/>
          <p:cNvSpPr/>
          <p:nvPr/>
        </p:nvSpPr>
        <p:spPr>
          <a:xfrm>
            <a:off x="868680" y="3154680"/>
            <a:ext cx="3502152" cy="777240"/>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Resultados de encuestas estandarizadas a estudiantes y docentes, e indicadores de repitencia y ausentismo extraídos del sistema SINIDE.</a:t>
            </a:r>
            <a:endParaRPr lang="en-US" sz="900" dirty="0"/>
          </a:p>
        </p:txBody>
      </p:sp>
      <p:sp>
        <p:nvSpPr>
          <p:cNvPr id="22" name="Shape 20"/>
          <p:cNvSpPr/>
          <p:nvPr/>
        </p:nvSpPr>
        <p:spPr>
          <a:xfrm>
            <a:off x="4709160" y="2807208"/>
            <a:ext cx="4251960" cy="1207008"/>
          </a:xfrm>
          <a:prstGeom prst="rect">
            <a:avLst/>
          </a:prstGeom>
          <a:solidFill>
            <a:srgbClr val="EAF2F8"/>
          </a:solidFill>
          <a:ln w="12700">
            <a:solidFill>
              <a:srgbClr val="CBD5E1"/>
            </a:solidFill>
            <a:prstDash val="solid"/>
          </a:ln>
        </p:spPr>
      </p:sp>
      <p:sp>
        <p:nvSpPr>
          <p:cNvPr id="23" name="Shape 21"/>
          <p:cNvSpPr/>
          <p:nvPr/>
        </p:nvSpPr>
        <p:spPr>
          <a:xfrm>
            <a:off x="4709160" y="2807208"/>
            <a:ext cx="109728" cy="1207008"/>
          </a:xfrm>
          <a:prstGeom prst="rect">
            <a:avLst/>
          </a:prstGeom>
          <a:solidFill>
            <a:srgbClr val="0D1B2A"/>
          </a:solidFill>
          <a:ln w="12700">
            <a:solidFill>
              <a:srgbClr val="0D1B2A"/>
            </a:solidFill>
            <a:prstDash val="solid"/>
          </a:ln>
        </p:spPr>
      </p:sp>
      <p:sp>
        <p:nvSpPr>
          <p:cNvPr id="24" name="Text 22"/>
          <p:cNvSpPr/>
          <p:nvPr/>
        </p:nvSpPr>
        <p:spPr>
          <a:xfrm>
            <a:off x="4873752" y="2898648"/>
            <a:ext cx="411480" cy="411480"/>
          </a:xfrm>
          <a:prstGeom prst="rect">
            <a:avLst/>
          </a:prstGeom>
          <a:noFill/>
          <a:ln/>
        </p:spPr>
        <p:txBody>
          <a:bodyPr wrap="square" lIns="0" tIns="0" rIns="0" bIns="0" rtlCol="0" anchor="ctr"/>
          <a:lstStyle/>
          <a:p>
            <a:pPr algn="ctr" indent="0" marL="0">
              <a:buNone/>
            </a:pPr>
            <a:r>
              <a:rPr lang="en-US" sz="2000" dirty="0">
                <a:solidFill>
                  <a:srgbClr val="000000"/>
                </a:solidFill>
              </a:rPr>
              <a:t>👤</a:t>
            </a:r>
            <a:endParaRPr lang="en-US" sz="2000" dirty="0"/>
          </a:p>
        </p:txBody>
      </p:sp>
      <p:sp>
        <p:nvSpPr>
          <p:cNvPr id="25" name="Text 23"/>
          <p:cNvSpPr/>
          <p:nvPr/>
        </p:nvSpPr>
        <p:spPr>
          <a:xfrm>
            <a:off x="5349240" y="2880360"/>
            <a:ext cx="3502152" cy="256032"/>
          </a:xfrm>
          <a:prstGeom prst="rect">
            <a:avLst/>
          </a:prstGeom>
          <a:noFill/>
          <a:ln/>
        </p:spPr>
        <p:txBody>
          <a:bodyPr wrap="square" lIns="0" tIns="0" rIns="0" bIns="0" rtlCol="0" anchor="ctr"/>
          <a:lstStyle/>
          <a:p>
            <a:pPr indent="0" marL="0">
              <a:buNone/>
            </a:pPr>
            <a:r>
              <a:rPr lang="en-US" sz="1000" b="1" dirty="0">
                <a:solidFill>
                  <a:srgbClr val="0D1B2A"/>
                </a:solidFill>
                <a:latin typeface="Calibri" pitchFamily="34" charset="0"/>
                <a:ea typeface="Calibri" pitchFamily="34" charset="-122"/>
                <a:cs typeface="Calibri" pitchFamily="34" charset="-120"/>
              </a:rPr>
              <a:t>Responsables</a:t>
            </a:r>
            <a:endParaRPr lang="en-US" sz="1000" dirty="0"/>
          </a:p>
        </p:txBody>
      </p:sp>
      <p:sp>
        <p:nvSpPr>
          <p:cNvPr id="26" name="Text 24"/>
          <p:cNvSpPr/>
          <p:nvPr/>
        </p:nvSpPr>
        <p:spPr>
          <a:xfrm>
            <a:off x="5349240" y="3154680"/>
            <a:ext cx="3502152" cy="777240"/>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Equipo técnico de coordinación del programa en la órbita de la DGCyE.</a:t>
            </a:r>
            <a:endParaRPr lang="en-US" sz="900" dirty="0"/>
          </a:p>
        </p:txBody>
      </p:sp>
      <p:sp>
        <p:nvSpPr>
          <p:cNvPr id="27" name="Shape 25"/>
          <p:cNvSpPr/>
          <p:nvPr/>
        </p:nvSpPr>
        <p:spPr>
          <a:xfrm>
            <a:off x="228600" y="4224528"/>
            <a:ext cx="8686800" cy="1207008"/>
          </a:xfrm>
          <a:prstGeom prst="rect">
            <a:avLst/>
          </a:prstGeom>
          <a:solidFill>
            <a:srgbClr val="EAF2F8"/>
          </a:solidFill>
          <a:ln w="12700">
            <a:solidFill>
              <a:srgbClr val="CBD5E1"/>
            </a:solidFill>
            <a:prstDash val="solid"/>
          </a:ln>
        </p:spPr>
      </p:sp>
      <p:sp>
        <p:nvSpPr>
          <p:cNvPr id="28" name="Shape 26"/>
          <p:cNvSpPr/>
          <p:nvPr/>
        </p:nvSpPr>
        <p:spPr>
          <a:xfrm>
            <a:off x="228600" y="4224528"/>
            <a:ext cx="109728" cy="1207008"/>
          </a:xfrm>
          <a:prstGeom prst="rect">
            <a:avLst/>
          </a:prstGeom>
          <a:solidFill>
            <a:srgbClr val="C0392B"/>
          </a:solidFill>
          <a:ln w="12700">
            <a:solidFill>
              <a:srgbClr val="C0392B"/>
            </a:solidFill>
            <a:prstDash val="solid"/>
          </a:ln>
        </p:spPr>
      </p:sp>
      <p:sp>
        <p:nvSpPr>
          <p:cNvPr id="29" name="Text 27"/>
          <p:cNvSpPr/>
          <p:nvPr/>
        </p:nvSpPr>
        <p:spPr>
          <a:xfrm>
            <a:off x="393192" y="4315968"/>
            <a:ext cx="411480" cy="411480"/>
          </a:xfrm>
          <a:prstGeom prst="rect">
            <a:avLst/>
          </a:prstGeom>
          <a:noFill/>
          <a:ln/>
        </p:spPr>
        <p:txBody>
          <a:bodyPr wrap="square" lIns="0" tIns="0" rIns="0" bIns="0" rtlCol="0" anchor="ctr"/>
          <a:lstStyle/>
          <a:p>
            <a:pPr algn="ctr" indent="0" marL="0">
              <a:buNone/>
            </a:pPr>
            <a:r>
              <a:rPr lang="en-US" sz="2000" dirty="0">
                <a:solidFill>
                  <a:srgbClr val="000000"/>
                </a:solidFill>
              </a:rPr>
              <a:t>🔒</a:t>
            </a:r>
            <a:endParaRPr lang="en-US" sz="2000" dirty="0"/>
          </a:p>
        </p:txBody>
      </p:sp>
      <p:sp>
        <p:nvSpPr>
          <p:cNvPr id="30" name="Text 28"/>
          <p:cNvSpPr/>
          <p:nvPr/>
        </p:nvSpPr>
        <p:spPr>
          <a:xfrm>
            <a:off x="868680" y="4297680"/>
            <a:ext cx="7936992" cy="256032"/>
          </a:xfrm>
          <a:prstGeom prst="rect">
            <a:avLst/>
          </a:prstGeom>
          <a:noFill/>
          <a:ln/>
        </p:spPr>
        <p:txBody>
          <a:bodyPr wrap="square" lIns="0" tIns="0" rIns="0" bIns="0" rtlCol="0" anchor="ctr"/>
          <a:lstStyle/>
          <a:p>
            <a:pPr indent="0" marL="0">
              <a:buNone/>
            </a:pPr>
            <a:r>
              <a:rPr lang="en-US" sz="1000" b="1" dirty="0">
                <a:solidFill>
                  <a:srgbClr val="C0392B"/>
                </a:solidFill>
                <a:latin typeface="Calibri" pitchFamily="34" charset="0"/>
                <a:ea typeface="Calibri" pitchFamily="34" charset="-122"/>
                <a:cs typeface="Calibri" pitchFamily="34" charset="-120"/>
              </a:rPr>
              <a:t>Transparencia y privacidad</a:t>
            </a:r>
            <a:endParaRPr lang="en-US" sz="1000" dirty="0"/>
          </a:p>
        </p:txBody>
      </p:sp>
      <p:sp>
        <p:nvSpPr>
          <p:cNvPr id="31" name="Text 29"/>
          <p:cNvSpPr/>
          <p:nvPr/>
        </p:nvSpPr>
        <p:spPr>
          <a:xfrm>
            <a:off x="868680" y="4572000"/>
            <a:ext cx="7936992" cy="777240"/>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Los datos individuales de estudiantes y docentes serán anónimos antes de su procesamiento por herramientas de IA. Los criterios de procesamiento y los modelos utilizados serán documentados y estarán disponibles para auditoría por parte de la DGCyE.</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8FA"/>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4F72"/>
          </a:solidFill>
          <a:ln w="12700">
            <a:solidFill>
              <a:srgbClr val="1B4F72"/>
            </a:solidFill>
            <a:prstDash val="solid"/>
          </a:ln>
        </p:spPr>
      </p:sp>
      <p:sp>
        <p:nvSpPr>
          <p:cNvPr id="3" name="Text 1"/>
          <p:cNvSpPr/>
          <p:nvPr/>
        </p:nvSpPr>
        <p:spPr>
          <a:xfrm>
            <a:off x="320040" y="0"/>
            <a:ext cx="8503920" cy="594360"/>
          </a:xfrm>
          <a:prstGeom prst="rect">
            <a:avLst/>
          </a:prstGeom>
          <a:noFill/>
          <a:ln/>
        </p:spPr>
        <p:txBody>
          <a:bodyPr wrap="square" lIns="0" tIns="0" rIns="0" bIns="0" rtlCol="0" anchor="ctr"/>
          <a:lstStyle/>
          <a:p>
            <a:pPr algn="l" indent="0" marL="0">
              <a:buNone/>
            </a:pPr>
            <a:r>
              <a:rPr lang="en-US" sz="1700" b="1" dirty="0">
                <a:solidFill>
                  <a:srgbClr val="FFFFFF"/>
                </a:solidFill>
                <a:latin typeface="Calibri" pitchFamily="34" charset="0"/>
                <a:ea typeface="Calibri" pitchFamily="34" charset="-122"/>
                <a:cs typeface="Calibri" pitchFamily="34" charset="-120"/>
              </a:rPr>
              <a:t>SISTEMA DE MONITOREO Y SEGUIMIENTO</a:t>
            </a:r>
            <a:endParaRPr lang="en-US" sz="1700" dirty="0"/>
          </a:p>
        </p:txBody>
      </p:sp>
      <p:sp>
        <p:nvSpPr>
          <p:cNvPr id="4" name="Shape 2"/>
          <p:cNvSpPr/>
          <p:nvPr/>
        </p:nvSpPr>
        <p:spPr>
          <a:xfrm>
            <a:off x="228600" y="749808"/>
            <a:ext cx="8686800" cy="1316736"/>
          </a:xfrm>
          <a:prstGeom prst="rect">
            <a:avLst/>
          </a:prstGeom>
          <a:solidFill>
            <a:srgbClr val="EAF2F8"/>
          </a:solidFill>
          <a:ln w="12700">
            <a:solidFill>
              <a:srgbClr val="CBD5E1"/>
            </a:solidFill>
            <a:prstDash val="solid"/>
          </a:ln>
        </p:spPr>
      </p:sp>
      <p:sp>
        <p:nvSpPr>
          <p:cNvPr id="5" name="Shape 3"/>
          <p:cNvSpPr/>
          <p:nvPr/>
        </p:nvSpPr>
        <p:spPr>
          <a:xfrm>
            <a:off x="228600" y="749808"/>
            <a:ext cx="109728" cy="1316736"/>
          </a:xfrm>
          <a:prstGeom prst="rect">
            <a:avLst/>
          </a:prstGeom>
          <a:solidFill>
            <a:srgbClr val="028090"/>
          </a:solidFill>
          <a:ln w="12700">
            <a:solidFill>
              <a:srgbClr val="028090"/>
            </a:solidFill>
            <a:prstDash val="solid"/>
          </a:ln>
        </p:spPr>
      </p:sp>
      <p:sp>
        <p:nvSpPr>
          <p:cNvPr id="6" name="Text 4"/>
          <p:cNvSpPr/>
          <p:nvPr/>
        </p:nvSpPr>
        <p:spPr>
          <a:xfrm>
            <a:off x="411480" y="822960"/>
            <a:ext cx="3200400" cy="256032"/>
          </a:xfrm>
          <a:prstGeom prst="rect">
            <a:avLst/>
          </a:prstGeom>
          <a:noFill/>
          <a:ln/>
        </p:spPr>
        <p:txBody>
          <a:bodyPr wrap="square" lIns="0" tIns="0" rIns="0" bIns="0" rtlCol="0" anchor="ctr"/>
          <a:lstStyle/>
          <a:p>
            <a:pPr indent="0" marL="0">
              <a:buNone/>
            </a:pPr>
            <a:r>
              <a:rPr lang="en-US" sz="1100" b="1" dirty="0">
                <a:solidFill>
                  <a:srgbClr val="028090"/>
                </a:solidFill>
                <a:latin typeface="Calibri" pitchFamily="34" charset="0"/>
                <a:ea typeface="Calibri" pitchFamily="34" charset="-122"/>
                <a:cs typeface="Calibri" pitchFamily="34" charset="-120"/>
              </a:rPr>
              <a:t>Seguimiento operativo</a:t>
            </a:r>
            <a:endParaRPr lang="en-US" sz="1100" dirty="0"/>
          </a:p>
        </p:txBody>
      </p:sp>
      <p:sp>
        <p:nvSpPr>
          <p:cNvPr id="7" name="Shape 5"/>
          <p:cNvSpPr/>
          <p:nvPr/>
        </p:nvSpPr>
        <p:spPr>
          <a:xfrm>
            <a:off x="3611880" y="841248"/>
            <a:ext cx="1417320" cy="201168"/>
          </a:xfrm>
          <a:prstGeom prst="rect">
            <a:avLst/>
          </a:prstGeom>
          <a:solidFill>
            <a:srgbClr val="028090"/>
          </a:solidFill>
          <a:ln w="12700">
            <a:solidFill>
              <a:srgbClr val="028090"/>
            </a:solidFill>
            <a:prstDash val="solid"/>
          </a:ln>
        </p:spPr>
      </p:sp>
      <p:sp>
        <p:nvSpPr>
          <p:cNvPr id="8" name="Text 6"/>
          <p:cNvSpPr/>
          <p:nvPr/>
        </p:nvSpPr>
        <p:spPr>
          <a:xfrm>
            <a:off x="3611880" y="841248"/>
            <a:ext cx="1417320" cy="201168"/>
          </a:xfrm>
          <a:prstGeom prst="rect">
            <a:avLst/>
          </a:prstGeom>
          <a:noFill/>
          <a:ln/>
        </p:spPr>
        <p:txBody>
          <a:bodyPr wrap="square" lIns="0" tIns="0" rIns="0" bIns="0" rtlCol="0" anchor="ctr"/>
          <a:lstStyle/>
          <a:p>
            <a:pPr algn="ctr" indent="0" marL="0">
              <a:buNone/>
            </a:pPr>
            <a:r>
              <a:rPr lang="en-US" sz="750" b="1" dirty="0">
                <a:solidFill>
                  <a:srgbClr val="FFFFFF"/>
                </a:solidFill>
                <a:latin typeface="Calibri" pitchFamily="34" charset="0"/>
                <a:ea typeface="Calibri" pitchFamily="34" charset="-122"/>
                <a:cs typeface="Calibri" pitchFamily="34" charset="-120"/>
              </a:rPr>
              <a:t>🕐 Mensual / bimestral</a:t>
            </a:r>
            <a:endParaRPr lang="en-US" sz="750" dirty="0"/>
          </a:p>
        </p:txBody>
      </p:sp>
      <p:sp>
        <p:nvSpPr>
          <p:cNvPr id="9" name="Text 7"/>
          <p:cNvSpPr/>
          <p:nvPr/>
        </p:nvSpPr>
        <p:spPr>
          <a:xfrm>
            <a:off x="5102352" y="841248"/>
            <a:ext cx="3657600" cy="201168"/>
          </a:xfrm>
          <a:prstGeom prst="rect">
            <a:avLst/>
          </a:prstGeom>
          <a:noFill/>
          <a:ln/>
        </p:spPr>
        <p:txBody>
          <a:bodyPr wrap="square" lIns="0" tIns="0" rIns="0" bIns="0" rtlCol="0" anchor="ctr"/>
          <a:lstStyle/>
          <a:p>
            <a:pPr indent="0" marL="0">
              <a:buNone/>
            </a:pPr>
            <a:r>
              <a:rPr lang="en-US" sz="850" i="1" dirty="0">
                <a:solidFill>
                  <a:srgbClr val="64748B"/>
                </a:solidFill>
                <a:latin typeface="Calibri" pitchFamily="34" charset="0"/>
                <a:ea typeface="Calibri" pitchFamily="34" charset="-122"/>
                <a:cs typeface="Calibri" pitchFamily="34" charset="-120"/>
              </a:rPr>
              <a:t>Resp: Equipo de coordinación DGCyE</a:t>
            </a:r>
            <a:endParaRPr lang="en-US" sz="850" dirty="0"/>
          </a:p>
        </p:txBody>
      </p:sp>
      <p:sp>
        <p:nvSpPr>
          <p:cNvPr id="10" name="Shape 8"/>
          <p:cNvSpPr/>
          <p:nvPr/>
        </p:nvSpPr>
        <p:spPr>
          <a:xfrm>
            <a:off x="411480" y="1207008"/>
            <a:ext cx="91440" cy="91440"/>
          </a:xfrm>
          <a:prstGeom prst="ellipse">
            <a:avLst/>
          </a:prstGeom>
          <a:solidFill>
            <a:srgbClr val="028090"/>
          </a:solidFill>
          <a:ln w="12700">
            <a:solidFill>
              <a:srgbClr val="028090"/>
            </a:solidFill>
            <a:prstDash val="solid"/>
          </a:ln>
        </p:spPr>
      </p:sp>
      <p:sp>
        <p:nvSpPr>
          <p:cNvPr id="11" name="Text 9"/>
          <p:cNvSpPr/>
          <p:nvPr/>
        </p:nvSpPr>
        <p:spPr>
          <a:xfrm>
            <a:off x="566928" y="1170432"/>
            <a:ext cx="4206240" cy="20116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 escuelas piloto con normativa activa</a:t>
            </a:r>
            <a:endParaRPr lang="en-US" sz="900" dirty="0"/>
          </a:p>
        </p:txBody>
      </p:sp>
      <p:sp>
        <p:nvSpPr>
          <p:cNvPr id="12" name="Shape 10"/>
          <p:cNvSpPr/>
          <p:nvPr/>
        </p:nvSpPr>
        <p:spPr>
          <a:xfrm>
            <a:off x="411480" y="1444752"/>
            <a:ext cx="91440" cy="91440"/>
          </a:xfrm>
          <a:prstGeom prst="ellipse">
            <a:avLst/>
          </a:prstGeom>
          <a:solidFill>
            <a:srgbClr val="028090"/>
          </a:solidFill>
          <a:ln w="12700">
            <a:solidFill>
              <a:srgbClr val="028090"/>
            </a:solidFill>
            <a:prstDash val="solid"/>
          </a:ln>
        </p:spPr>
      </p:sp>
      <p:sp>
        <p:nvSpPr>
          <p:cNvPr id="13" name="Text 11"/>
          <p:cNvSpPr/>
          <p:nvPr/>
        </p:nvSpPr>
        <p:spPr>
          <a:xfrm>
            <a:off x="566928" y="1408176"/>
            <a:ext cx="4206240" cy="20116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 docentes con talleres completados</a:t>
            </a:r>
            <a:endParaRPr lang="en-US" sz="900" dirty="0"/>
          </a:p>
        </p:txBody>
      </p:sp>
      <p:sp>
        <p:nvSpPr>
          <p:cNvPr id="14" name="Shape 12"/>
          <p:cNvSpPr/>
          <p:nvPr/>
        </p:nvSpPr>
        <p:spPr>
          <a:xfrm>
            <a:off x="411480" y="1682496"/>
            <a:ext cx="91440" cy="91440"/>
          </a:xfrm>
          <a:prstGeom prst="ellipse">
            <a:avLst/>
          </a:prstGeom>
          <a:solidFill>
            <a:srgbClr val="028090"/>
          </a:solidFill>
          <a:ln w="12700">
            <a:solidFill>
              <a:srgbClr val="028090"/>
            </a:solidFill>
            <a:prstDash val="solid"/>
          </a:ln>
        </p:spPr>
      </p:sp>
      <p:sp>
        <p:nvSpPr>
          <p:cNvPr id="15" name="Text 13"/>
          <p:cNvSpPr/>
          <p:nvPr/>
        </p:nvSpPr>
        <p:spPr>
          <a:xfrm>
            <a:off x="566928" y="1645920"/>
            <a:ext cx="4206240" cy="20116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 familias con acuerdo firmado</a:t>
            </a:r>
            <a:endParaRPr lang="en-US" sz="900" dirty="0"/>
          </a:p>
        </p:txBody>
      </p:sp>
      <p:sp>
        <p:nvSpPr>
          <p:cNvPr id="16" name="Text 14"/>
          <p:cNvSpPr/>
          <p:nvPr/>
        </p:nvSpPr>
        <p:spPr>
          <a:xfrm>
            <a:off x="5102352" y="1161288"/>
            <a:ext cx="3657600" cy="621792"/>
          </a:xfrm>
          <a:prstGeom prst="rect">
            <a:avLst/>
          </a:prstGeom>
          <a:noFill/>
          <a:ln/>
        </p:spPr>
        <p:txBody>
          <a:bodyPr wrap="square" lIns="0" tIns="0" rIns="0" bIns="0" rtlCol="0" anchor="ctr"/>
          <a:lstStyle/>
          <a:p>
            <a:pPr indent="0" marL="0">
              <a:buNone/>
            </a:pPr>
            <a:r>
              <a:rPr lang="en-US" sz="850" i="1" dirty="0">
                <a:solidFill>
                  <a:srgbClr val="64748B"/>
                </a:solidFill>
                <a:latin typeface="Calibri" pitchFamily="34" charset="0"/>
                <a:ea typeface="Calibri" pitchFamily="34" charset="-122"/>
                <a:cs typeface="Calibri" pitchFamily="34" charset="-120"/>
              </a:rPr>
              <a:t>Método: Reportes institucionales canalizados vía inspectores distritales.</a:t>
            </a:r>
            <a:endParaRPr lang="en-US" sz="850" dirty="0"/>
          </a:p>
        </p:txBody>
      </p:sp>
      <p:sp>
        <p:nvSpPr>
          <p:cNvPr id="17" name="Shape 15"/>
          <p:cNvSpPr/>
          <p:nvPr/>
        </p:nvSpPr>
        <p:spPr>
          <a:xfrm>
            <a:off x="228600" y="2185416"/>
            <a:ext cx="8686800" cy="1316736"/>
          </a:xfrm>
          <a:prstGeom prst="rect">
            <a:avLst/>
          </a:prstGeom>
          <a:solidFill>
            <a:srgbClr val="EAF2F8"/>
          </a:solidFill>
          <a:ln w="12700">
            <a:solidFill>
              <a:srgbClr val="CBD5E1"/>
            </a:solidFill>
            <a:prstDash val="solid"/>
          </a:ln>
        </p:spPr>
      </p:sp>
      <p:sp>
        <p:nvSpPr>
          <p:cNvPr id="18" name="Shape 16"/>
          <p:cNvSpPr/>
          <p:nvPr/>
        </p:nvSpPr>
        <p:spPr>
          <a:xfrm>
            <a:off x="228600" y="2185416"/>
            <a:ext cx="109728" cy="1316736"/>
          </a:xfrm>
          <a:prstGeom prst="rect">
            <a:avLst/>
          </a:prstGeom>
          <a:solidFill>
            <a:srgbClr val="E67E22"/>
          </a:solidFill>
          <a:ln w="12700">
            <a:solidFill>
              <a:srgbClr val="E67E22"/>
            </a:solidFill>
            <a:prstDash val="solid"/>
          </a:ln>
        </p:spPr>
      </p:sp>
      <p:sp>
        <p:nvSpPr>
          <p:cNvPr id="19" name="Text 17"/>
          <p:cNvSpPr/>
          <p:nvPr/>
        </p:nvSpPr>
        <p:spPr>
          <a:xfrm>
            <a:off x="411480" y="2258568"/>
            <a:ext cx="3200400" cy="256032"/>
          </a:xfrm>
          <a:prstGeom prst="rect">
            <a:avLst/>
          </a:prstGeom>
          <a:noFill/>
          <a:ln/>
        </p:spPr>
        <p:txBody>
          <a:bodyPr wrap="square" lIns="0" tIns="0" rIns="0" bIns="0" rtlCol="0" anchor="ctr"/>
          <a:lstStyle/>
          <a:p>
            <a:pPr indent="0" marL="0">
              <a:buNone/>
            </a:pPr>
            <a:r>
              <a:rPr lang="en-US" sz="1100" b="1" dirty="0">
                <a:solidFill>
                  <a:srgbClr val="E67E22"/>
                </a:solidFill>
                <a:latin typeface="Calibri" pitchFamily="34" charset="0"/>
                <a:ea typeface="Calibri" pitchFamily="34" charset="-122"/>
                <a:cs typeface="Calibri" pitchFamily="34" charset="-120"/>
              </a:rPr>
              <a:t>Monitoreo de procesos</a:t>
            </a:r>
            <a:endParaRPr lang="en-US" sz="1100" dirty="0"/>
          </a:p>
        </p:txBody>
      </p:sp>
      <p:sp>
        <p:nvSpPr>
          <p:cNvPr id="20" name="Shape 18"/>
          <p:cNvSpPr/>
          <p:nvPr/>
        </p:nvSpPr>
        <p:spPr>
          <a:xfrm>
            <a:off x="3611880" y="2276856"/>
            <a:ext cx="1417320" cy="201168"/>
          </a:xfrm>
          <a:prstGeom prst="rect">
            <a:avLst/>
          </a:prstGeom>
          <a:solidFill>
            <a:srgbClr val="E67E22"/>
          </a:solidFill>
          <a:ln w="12700">
            <a:solidFill>
              <a:srgbClr val="E67E22"/>
            </a:solidFill>
            <a:prstDash val="solid"/>
          </a:ln>
        </p:spPr>
      </p:sp>
      <p:sp>
        <p:nvSpPr>
          <p:cNvPr id="21" name="Text 19"/>
          <p:cNvSpPr/>
          <p:nvPr/>
        </p:nvSpPr>
        <p:spPr>
          <a:xfrm>
            <a:off x="3611880" y="2276856"/>
            <a:ext cx="1417320" cy="201168"/>
          </a:xfrm>
          <a:prstGeom prst="rect">
            <a:avLst/>
          </a:prstGeom>
          <a:noFill/>
          <a:ln/>
        </p:spPr>
        <p:txBody>
          <a:bodyPr wrap="square" lIns="0" tIns="0" rIns="0" bIns="0" rtlCol="0" anchor="ctr"/>
          <a:lstStyle/>
          <a:p>
            <a:pPr algn="ctr" indent="0" marL="0">
              <a:buNone/>
            </a:pPr>
            <a:r>
              <a:rPr lang="en-US" sz="750" b="1" dirty="0">
                <a:solidFill>
                  <a:srgbClr val="FFFFFF"/>
                </a:solidFill>
                <a:latin typeface="Calibri" pitchFamily="34" charset="0"/>
                <a:ea typeface="Calibri" pitchFamily="34" charset="-122"/>
                <a:cs typeface="Calibri" pitchFamily="34" charset="-120"/>
              </a:rPr>
              <a:t>🕐 Trimestral</a:t>
            </a:r>
            <a:endParaRPr lang="en-US" sz="750" dirty="0"/>
          </a:p>
        </p:txBody>
      </p:sp>
      <p:sp>
        <p:nvSpPr>
          <p:cNvPr id="22" name="Text 20"/>
          <p:cNvSpPr/>
          <p:nvPr/>
        </p:nvSpPr>
        <p:spPr>
          <a:xfrm>
            <a:off x="5102352" y="2276856"/>
            <a:ext cx="3657600" cy="201168"/>
          </a:xfrm>
          <a:prstGeom prst="rect">
            <a:avLst/>
          </a:prstGeom>
          <a:noFill/>
          <a:ln/>
        </p:spPr>
        <p:txBody>
          <a:bodyPr wrap="square" lIns="0" tIns="0" rIns="0" bIns="0" rtlCol="0" anchor="ctr"/>
          <a:lstStyle/>
          <a:p>
            <a:pPr indent="0" marL="0">
              <a:buNone/>
            </a:pPr>
            <a:r>
              <a:rPr lang="en-US" sz="850" i="1" dirty="0">
                <a:solidFill>
                  <a:srgbClr val="64748B"/>
                </a:solidFill>
                <a:latin typeface="Calibri" pitchFamily="34" charset="0"/>
                <a:ea typeface="Calibri" pitchFamily="34" charset="-122"/>
                <a:cs typeface="Calibri" pitchFamily="34" charset="-120"/>
              </a:rPr>
              <a:t>Resp: Equipo técnico + orientación escolar</a:t>
            </a:r>
            <a:endParaRPr lang="en-US" sz="850" dirty="0"/>
          </a:p>
        </p:txBody>
      </p:sp>
      <p:sp>
        <p:nvSpPr>
          <p:cNvPr id="23" name="Shape 21"/>
          <p:cNvSpPr/>
          <p:nvPr/>
        </p:nvSpPr>
        <p:spPr>
          <a:xfrm>
            <a:off x="411480" y="2642616"/>
            <a:ext cx="91440" cy="91440"/>
          </a:xfrm>
          <a:prstGeom prst="ellipse">
            <a:avLst/>
          </a:prstGeom>
          <a:solidFill>
            <a:srgbClr val="E67E22"/>
          </a:solidFill>
          <a:ln w="12700">
            <a:solidFill>
              <a:srgbClr val="E67E22"/>
            </a:solidFill>
            <a:prstDash val="solid"/>
          </a:ln>
        </p:spPr>
      </p:sp>
      <p:sp>
        <p:nvSpPr>
          <p:cNvPr id="24" name="Text 22"/>
          <p:cNvSpPr/>
          <p:nvPr/>
        </p:nvSpPr>
        <p:spPr>
          <a:xfrm>
            <a:off x="566928" y="2606040"/>
            <a:ext cx="4206240" cy="20116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Nivel de adhesión docente a la normativa</a:t>
            </a:r>
            <a:endParaRPr lang="en-US" sz="900" dirty="0"/>
          </a:p>
        </p:txBody>
      </p:sp>
      <p:sp>
        <p:nvSpPr>
          <p:cNvPr id="25" name="Shape 23"/>
          <p:cNvSpPr/>
          <p:nvPr/>
        </p:nvSpPr>
        <p:spPr>
          <a:xfrm>
            <a:off x="411480" y="2880360"/>
            <a:ext cx="91440" cy="91440"/>
          </a:xfrm>
          <a:prstGeom prst="ellipse">
            <a:avLst/>
          </a:prstGeom>
          <a:solidFill>
            <a:srgbClr val="E67E22"/>
          </a:solidFill>
          <a:ln w="12700">
            <a:solidFill>
              <a:srgbClr val="E67E22"/>
            </a:solidFill>
            <a:prstDash val="solid"/>
          </a:ln>
        </p:spPr>
      </p:sp>
      <p:sp>
        <p:nvSpPr>
          <p:cNvPr id="26" name="Text 24"/>
          <p:cNvSpPr/>
          <p:nvPr/>
        </p:nvSpPr>
        <p:spPr>
          <a:xfrm>
            <a:off x="566928" y="2843784"/>
            <a:ext cx="4206240" cy="20116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Situaciones de conflicto registradas</a:t>
            </a:r>
            <a:endParaRPr lang="en-US" sz="900" dirty="0"/>
          </a:p>
        </p:txBody>
      </p:sp>
      <p:sp>
        <p:nvSpPr>
          <p:cNvPr id="27" name="Shape 25"/>
          <p:cNvSpPr/>
          <p:nvPr/>
        </p:nvSpPr>
        <p:spPr>
          <a:xfrm>
            <a:off x="411480" y="3118104"/>
            <a:ext cx="91440" cy="91440"/>
          </a:xfrm>
          <a:prstGeom prst="ellipse">
            <a:avLst/>
          </a:prstGeom>
          <a:solidFill>
            <a:srgbClr val="E67E22"/>
          </a:solidFill>
          <a:ln w="12700">
            <a:solidFill>
              <a:srgbClr val="E67E22"/>
            </a:solidFill>
            <a:prstDash val="solid"/>
          </a:ln>
        </p:spPr>
      </p:sp>
      <p:sp>
        <p:nvSpPr>
          <p:cNvPr id="28" name="Text 26"/>
          <p:cNvSpPr/>
          <p:nvPr/>
        </p:nvSpPr>
        <p:spPr>
          <a:xfrm>
            <a:off x="566928" y="3081528"/>
            <a:ext cx="4206240" cy="20116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Satisfacción docente con la formación</a:t>
            </a:r>
            <a:endParaRPr lang="en-US" sz="900" dirty="0"/>
          </a:p>
        </p:txBody>
      </p:sp>
      <p:sp>
        <p:nvSpPr>
          <p:cNvPr id="29" name="Text 27"/>
          <p:cNvSpPr/>
          <p:nvPr/>
        </p:nvSpPr>
        <p:spPr>
          <a:xfrm>
            <a:off x="5102352" y="2596896"/>
            <a:ext cx="3657600" cy="621792"/>
          </a:xfrm>
          <a:prstGeom prst="rect">
            <a:avLst/>
          </a:prstGeom>
          <a:noFill/>
          <a:ln/>
        </p:spPr>
        <p:txBody>
          <a:bodyPr wrap="square" lIns="0" tIns="0" rIns="0" bIns="0" rtlCol="0" anchor="ctr"/>
          <a:lstStyle/>
          <a:p>
            <a:pPr indent="0" marL="0">
              <a:buNone/>
            </a:pPr>
            <a:r>
              <a:rPr lang="en-US" sz="850" i="1" dirty="0">
                <a:solidFill>
                  <a:srgbClr val="64748B"/>
                </a:solidFill>
                <a:latin typeface="Calibri" pitchFamily="34" charset="0"/>
                <a:ea typeface="Calibri" pitchFamily="34" charset="-122"/>
                <a:cs typeface="Calibri" pitchFamily="34" charset="-120"/>
              </a:rPr>
              <a:t>Método: Encuesta institucional a directivos y docentes.</a:t>
            </a:r>
            <a:endParaRPr lang="en-US" sz="850" dirty="0"/>
          </a:p>
        </p:txBody>
      </p:sp>
      <p:sp>
        <p:nvSpPr>
          <p:cNvPr id="30" name="Shape 28"/>
          <p:cNvSpPr/>
          <p:nvPr/>
        </p:nvSpPr>
        <p:spPr>
          <a:xfrm>
            <a:off x="228600" y="3621024"/>
            <a:ext cx="8686800" cy="1316736"/>
          </a:xfrm>
          <a:prstGeom prst="rect">
            <a:avLst/>
          </a:prstGeom>
          <a:solidFill>
            <a:srgbClr val="EAF2F8"/>
          </a:solidFill>
          <a:ln w="12700">
            <a:solidFill>
              <a:srgbClr val="CBD5E1"/>
            </a:solidFill>
            <a:prstDash val="solid"/>
          </a:ln>
        </p:spPr>
      </p:sp>
      <p:sp>
        <p:nvSpPr>
          <p:cNvPr id="31" name="Shape 29"/>
          <p:cNvSpPr/>
          <p:nvPr/>
        </p:nvSpPr>
        <p:spPr>
          <a:xfrm>
            <a:off x="228600" y="3621024"/>
            <a:ext cx="109728" cy="1316736"/>
          </a:xfrm>
          <a:prstGeom prst="rect">
            <a:avLst/>
          </a:prstGeom>
          <a:solidFill>
            <a:srgbClr val="1B4F72"/>
          </a:solidFill>
          <a:ln w="12700">
            <a:solidFill>
              <a:srgbClr val="1B4F72"/>
            </a:solidFill>
            <a:prstDash val="solid"/>
          </a:ln>
        </p:spPr>
      </p:sp>
      <p:sp>
        <p:nvSpPr>
          <p:cNvPr id="32" name="Text 30"/>
          <p:cNvSpPr/>
          <p:nvPr/>
        </p:nvSpPr>
        <p:spPr>
          <a:xfrm>
            <a:off x="411480" y="3694176"/>
            <a:ext cx="3200400" cy="256032"/>
          </a:xfrm>
          <a:prstGeom prst="rect">
            <a:avLst/>
          </a:prstGeom>
          <a:noFill/>
          <a:ln/>
        </p:spPr>
        <p:txBody>
          <a:bodyPr wrap="square" lIns="0" tIns="0" rIns="0" bIns="0" rtlCol="0" anchor="ctr"/>
          <a:lstStyle/>
          <a:p>
            <a:pPr indent="0" marL="0">
              <a:buNone/>
            </a:pPr>
            <a:r>
              <a:rPr lang="en-US" sz="1100" b="1" dirty="0">
                <a:solidFill>
                  <a:srgbClr val="1B4F72"/>
                </a:solidFill>
                <a:latin typeface="Calibri" pitchFamily="34" charset="0"/>
                <a:ea typeface="Calibri" pitchFamily="34" charset="-122"/>
                <a:cs typeface="Calibri" pitchFamily="34" charset="-120"/>
              </a:rPr>
              <a:t>Evaluación de resultados e impacto</a:t>
            </a:r>
            <a:endParaRPr lang="en-US" sz="1100" dirty="0"/>
          </a:p>
        </p:txBody>
      </p:sp>
      <p:sp>
        <p:nvSpPr>
          <p:cNvPr id="33" name="Shape 31"/>
          <p:cNvSpPr/>
          <p:nvPr/>
        </p:nvSpPr>
        <p:spPr>
          <a:xfrm>
            <a:off x="3611880" y="3712464"/>
            <a:ext cx="1417320" cy="201168"/>
          </a:xfrm>
          <a:prstGeom prst="rect">
            <a:avLst/>
          </a:prstGeom>
          <a:solidFill>
            <a:srgbClr val="1B4F72"/>
          </a:solidFill>
          <a:ln w="12700">
            <a:solidFill>
              <a:srgbClr val="1B4F72"/>
            </a:solidFill>
            <a:prstDash val="solid"/>
          </a:ln>
        </p:spPr>
      </p:sp>
      <p:sp>
        <p:nvSpPr>
          <p:cNvPr id="34" name="Text 32"/>
          <p:cNvSpPr/>
          <p:nvPr/>
        </p:nvSpPr>
        <p:spPr>
          <a:xfrm>
            <a:off x="3611880" y="3712464"/>
            <a:ext cx="1417320" cy="201168"/>
          </a:xfrm>
          <a:prstGeom prst="rect">
            <a:avLst/>
          </a:prstGeom>
          <a:noFill/>
          <a:ln/>
        </p:spPr>
        <p:txBody>
          <a:bodyPr wrap="square" lIns="0" tIns="0" rIns="0" bIns="0" rtlCol="0" anchor="ctr"/>
          <a:lstStyle/>
          <a:p>
            <a:pPr algn="ctr" indent="0" marL="0">
              <a:buNone/>
            </a:pPr>
            <a:r>
              <a:rPr lang="en-US" sz="750" b="1" dirty="0">
                <a:solidFill>
                  <a:srgbClr val="FFFFFF"/>
                </a:solidFill>
                <a:latin typeface="Calibri" pitchFamily="34" charset="0"/>
                <a:ea typeface="Calibri" pitchFamily="34" charset="-122"/>
                <a:cs typeface="Calibri" pitchFamily="34" charset="-120"/>
              </a:rPr>
              <a:t>🕐 Anual (cierre ciclo)</a:t>
            </a:r>
            <a:endParaRPr lang="en-US" sz="750" dirty="0"/>
          </a:p>
        </p:txBody>
      </p:sp>
      <p:sp>
        <p:nvSpPr>
          <p:cNvPr id="35" name="Text 33"/>
          <p:cNvSpPr/>
          <p:nvPr/>
        </p:nvSpPr>
        <p:spPr>
          <a:xfrm>
            <a:off x="5102352" y="3712464"/>
            <a:ext cx="3657600" cy="201168"/>
          </a:xfrm>
          <a:prstGeom prst="rect">
            <a:avLst/>
          </a:prstGeom>
          <a:noFill/>
          <a:ln/>
        </p:spPr>
        <p:txBody>
          <a:bodyPr wrap="square" lIns="0" tIns="0" rIns="0" bIns="0" rtlCol="0" anchor="ctr"/>
          <a:lstStyle/>
          <a:p>
            <a:pPr indent="0" marL="0">
              <a:buNone/>
            </a:pPr>
            <a:r>
              <a:rPr lang="en-US" sz="850" i="1" dirty="0">
                <a:solidFill>
                  <a:srgbClr val="64748B"/>
                </a:solidFill>
                <a:latin typeface="Calibri" pitchFamily="34" charset="0"/>
                <a:ea typeface="Calibri" pitchFamily="34" charset="-122"/>
                <a:cs typeface="Calibri" pitchFamily="34" charset="-120"/>
              </a:rPr>
              <a:t>Resp: Equipo técnico DGCyE</a:t>
            </a:r>
            <a:endParaRPr lang="en-US" sz="850" dirty="0"/>
          </a:p>
        </p:txBody>
      </p:sp>
      <p:sp>
        <p:nvSpPr>
          <p:cNvPr id="36" name="Shape 34"/>
          <p:cNvSpPr/>
          <p:nvPr/>
        </p:nvSpPr>
        <p:spPr>
          <a:xfrm>
            <a:off x="411480" y="4078224"/>
            <a:ext cx="91440" cy="91440"/>
          </a:xfrm>
          <a:prstGeom prst="ellipse">
            <a:avLst/>
          </a:prstGeom>
          <a:solidFill>
            <a:srgbClr val="1B4F72"/>
          </a:solidFill>
          <a:ln w="12700">
            <a:solidFill>
              <a:srgbClr val="1B4F72"/>
            </a:solidFill>
            <a:prstDash val="solid"/>
          </a:ln>
        </p:spPr>
      </p:sp>
      <p:sp>
        <p:nvSpPr>
          <p:cNvPr id="37" name="Text 35"/>
          <p:cNvSpPr/>
          <p:nvPr/>
        </p:nvSpPr>
        <p:spPr>
          <a:xfrm>
            <a:off x="566928" y="4041648"/>
            <a:ext cx="4206240" cy="20116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Distracción en clase: 54% → 40%</a:t>
            </a:r>
            <a:endParaRPr lang="en-US" sz="900" dirty="0"/>
          </a:p>
        </p:txBody>
      </p:sp>
      <p:sp>
        <p:nvSpPr>
          <p:cNvPr id="38" name="Shape 36"/>
          <p:cNvSpPr/>
          <p:nvPr/>
        </p:nvSpPr>
        <p:spPr>
          <a:xfrm>
            <a:off x="411480" y="4315968"/>
            <a:ext cx="91440" cy="91440"/>
          </a:xfrm>
          <a:prstGeom prst="ellipse">
            <a:avLst/>
          </a:prstGeom>
          <a:solidFill>
            <a:srgbClr val="1B4F72"/>
          </a:solidFill>
          <a:ln w="12700">
            <a:solidFill>
              <a:srgbClr val="1B4F72"/>
            </a:solidFill>
            <a:prstDash val="solid"/>
          </a:ln>
        </p:spPr>
      </p:sp>
      <p:sp>
        <p:nvSpPr>
          <p:cNvPr id="39" name="Text 37"/>
          <p:cNvSpPr/>
          <p:nvPr/>
        </p:nvSpPr>
        <p:spPr>
          <a:xfrm>
            <a:off x="566928" y="4279392"/>
            <a:ext cx="4206240" cy="20116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Repitencia: reducción del 10% relativo</a:t>
            </a:r>
            <a:endParaRPr lang="en-US" sz="900" dirty="0"/>
          </a:p>
        </p:txBody>
      </p:sp>
      <p:sp>
        <p:nvSpPr>
          <p:cNvPr id="40" name="Shape 38"/>
          <p:cNvSpPr/>
          <p:nvPr/>
        </p:nvSpPr>
        <p:spPr>
          <a:xfrm>
            <a:off x="411480" y="4553712"/>
            <a:ext cx="91440" cy="91440"/>
          </a:xfrm>
          <a:prstGeom prst="ellipse">
            <a:avLst/>
          </a:prstGeom>
          <a:solidFill>
            <a:srgbClr val="1B4F72"/>
          </a:solidFill>
          <a:ln w="12700">
            <a:solidFill>
              <a:srgbClr val="1B4F72"/>
            </a:solidFill>
            <a:prstDash val="solid"/>
          </a:ln>
        </p:spPr>
      </p:sp>
      <p:sp>
        <p:nvSpPr>
          <p:cNvPr id="41" name="Text 39"/>
          <p:cNvSpPr/>
          <p:nvPr/>
        </p:nvSpPr>
        <p:spPr>
          <a:xfrm>
            <a:off x="566928" y="4517136"/>
            <a:ext cx="4206240" cy="20116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Ausentismo ≥20 días: reducción del 30%</a:t>
            </a:r>
            <a:endParaRPr lang="en-US" sz="900" dirty="0"/>
          </a:p>
        </p:txBody>
      </p:sp>
      <p:sp>
        <p:nvSpPr>
          <p:cNvPr id="42" name="Text 40"/>
          <p:cNvSpPr/>
          <p:nvPr/>
        </p:nvSpPr>
        <p:spPr>
          <a:xfrm>
            <a:off x="5102352" y="4032504"/>
            <a:ext cx="3657600" cy="621792"/>
          </a:xfrm>
          <a:prstGeom prst="rect">
            <a:avLst/>
          </a:prstGeom>
          <a:noFill/>
          <a:ln/>
        </p:spPr>
        <p:txBody>
          <a:bodyPr wrap="square" lIns="0" tIns="0" rIns="0" bIns="0" rtlCol="0" anchor="ctr"/>
          <a:lstStyle/>
          <a:p>
            <a:pPr indent="0" marL="0">
              <a:buNone/>
            </a:pPr>
            <a:r>
              <a:rPr lang="en-US" sz="850" i="1" dirty="0">
                <a:solidFill>
                  <a:srgbClr val="64748B"/>
                </a:solidFill>
                <a:latin typeface="Calibri" pitchFamily="34" charset="0"/>
                <a:ea typeface="Calibri" pitchFamily="34" charset="-122"/>
                <a:cs typeface="Calibri" pitchFamily="34" charset="-120"/>
              </a:rPr>
              <a:t>Método: SINIDE + encuesta trimestral + comparación con escuelas equivalentes no participantes.</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8FA"/>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0D1B2A"/>
          </a:solidFill>
          <a:ln w="12700">
            <a:solidFill>
              <a:srgbClr val="0D1B2A"/>
            </a:solidFill>
            <a:prstDash val="solid"/>
          </a:ln>
        </p:spPr>
      </p:sp>
      <p:sp>
        <p:nvSpPr>
          <p:cNvPr id="3" name="Text 1"/>
          <p:cNvSpPr/>
          <p:nvPr/>
        </p:nvSpPr>
        <p:spPr>
          <a:xfrm>
            <a:off x="320040" y="0"/>
            <a:ext cx="8503920" cy="594360"/>
          </a:xfrm>
          <a:prstGeom prst="rect">
            <a:avLst/>
          </a:prstGeom>
          <a:noFill/>
          <a:ln/>
        </p:spPr>
        <p:txBody>
          <a:bodyPr wrap="square" lIns="0" tIns="0" rIns="0" bIns="0" rtlCol="0" anchor="ctr"/>
          <a:lstStyle/>
          <a:p>
            <a:pPr algn="l" indent="0" marL="0">
              <a:buNone/>
            </a:pPr>
            <a:r>
              <a:rPr lang="en-US" sz="1700" b="1" dirty="0">
                <a:solidFill>
                  <a:srgbClr val="FFFFFF"/>
                </a:solidFill>
                <a:latin typeface="Calibri" pitchFamily="34" charset="0"/>
                <a:ea typeface="Calibri" pitchFamily="34" charset="-122"/>
                <a:cs typeface="Calibri" pitchFamily="34" charset="-120"/>
              </a:rPr>
              <a:t>RESULTADOS ESPERADOS  |  METAS CUANTITATIVAS</a:t>
            </a:r>
            <a:endParaRPr lang="en-US" sz="1700" dirty="0"/>
          </a:p>
        </p:txBody>
      </p:sp>
      <p:graphicFrame>
        <p:nvGraphicFramePr>
          <p:cNvPr id="4" name="Chart 0" descr=""/>
          <p:cNvGraphicFramePr/>
          <p:nvPr/>
        </p:nvGraphicFramePr>
        <p:xfrm>
          <a:off x="228600" y="731520"/>
          <a:ext cx="5120640" cy="3063240"/>
        </p:xfrm>
        <a:graphic xmlns:a="http://schemas.openxmlformats.org/drawingml/2006/main">
          <a:graphicData uri="http://schemas.openxmlformats.org/drawingml/2006/chart">
            <c:chart xmlns:c="http://schemas.openxmlformats.org/drawingml/2006/chart" r:id="rId1"/>
          </a:graphicData>
        </a:graphic>
      </p:graphicFrame>
      <p:sp>
        <p:nvSpPr>
          <p:cNvPr id="5" name="Text 2"/>
          <p:cNvSpPr/>
          <p:nvPr/>
        </p:nvSpPr>
        <p:spPr>
          <a:xfrm>
            <a:off x="5577840" y="731520"/>
            <a:ext cx="3291840" cy="256032"/>
          </a:xfrm>
          <a:prstGeom prst="rect">
            <a:avLst/>
          </a:prstGeom>
          <a:noFill/>
          <a:ln/>
        </p:spPr>
        <p:txBody>
          <a:bodyPr wrap="square" lIns="0" tIns="0" rIns="0" bIns="0" rtlCol="0" anchor="ctr"/>
          <a:lstStyle/>
          <a:p>
            <a:pPr indent="0" marL="0">
              <a:buNone/>
            </a:pPr>
            <a:r>
              <a:rPr lang="en-US" sz="1200" b="1" dirty="0">
                <a:solidFill>
                  <a:srgbClr val="1B4F72"/>
                </a:solidFill>
                <a:latin typeface="Calibri" pitchFamily="34" charset="0"/>
                <a:ea typeface="Calibri" pitchFamily="34" charset="-122"/>
                <a:cs typeface="Calibri" pitchFamily="34" charset="-120"/>
              </a:rPr>
              <a:t>Resultados esperados</a:t>
            </a:r>
            <a:endParaRPr lang="en-US" sz="1200" dirty="0"/>
          </a:p>
        </p:txBody>
      </p:sp>
      <p:sp>
        <p:nvSpPr>
          <p:cNvPr id="6" name="Shape 3"/>
          <p:cNvSpPr/>
          <p:nvPr/>
        </p:nvSpPr>
        <p:spPr>
          <a:xfrm>
            <a:off x="5577840" y="1051560"/>
            <a:ext cx="3291840" cy="566928"/>
          </a:xfrm>
          <a:prstGeom prst="rect">
            <a:avLst/>
          </a:prstGeom>
          <a:solidFill>
            <a:srgbClr val="EAF2F8"/>
          </a:solidFill>
          <a:ln w="12700">
            <a:solidFill>
              <a:srgbClr val="CBD5E1"/>
            </a:solidFill>
            <a:prstDash val="solid"/>
          </a:ln>
        </p:spPr>
      </p:sp>
      <p:sp>
        <p:nvSpPr>
          <p:cNvPr id="7" name="Shape 4"/>
          <p:cNvSpPr/>
          <p:nvPr/>
        </p:nvSpPr>
        <p:spPr>
          <a:xfrm>
            <a:off x="5623560" y="1197864"/>
            <a:ext cx="274320" cy="274320"/>
          </a:xfrm>
          <a:prstGeom prst="ellipse">
            <a:avLst/>
          </a:prstGeom>
          <a:solidFill>
            <a:srgbClr val="1B4F72"/>
          </a:solidFill>
          <a:ln w="12700">
            <a:solidFill>
              <a:srgbClr val="1B4F72"/>
            </a:solidFill>
            <a:prstDash val="solid"/>
          </a:ln>
        </p:spPr>
      </p:sp>
      <p:sp>
        <p:nvSpPr>
          <p:cNvPr id="8" name="Text 5"/>
          <p:cNvSpPr/>
          <p:nvPr/>
        </p:nvSpPr>
        <p:spPr>
          <a:xfrm>
            <a:off x="5623560" y="1197864"/>
            <a:ext cx="274320" cy="274320"/>
          </a:xfrm>
          <a:prstGeom prst="rect">
            <a:avLst/>
          </a:prstGeom>
          <a:noFill/>
          <a:ln/>
        </p:spPr>
        <p:txBody>
          <a:bodyPr wrap="square" lIns="0" tIns="0" rIns="0" bIns="0"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R1</a:t>
            </a:r>
            <a:endParaRPr lang="en-US" sz="800" dirty="0"/>
          </a:p>
        </p:txBody>
      </p:sp>
      <p:sp>
        <p:nvSpPr>
          <p:cNvPr id="9" name="Text 6"/>
          <p:cNvSpPr/>
          <p:nvPr/>
        </p:nvSpPr>
        <p:spPr>
          <a:xfrm>
            <a:off x="5961888" y="1115568"/>
            <a:ext cx="2834640" cy="457200"/>
          </a:xfrm>
          <a:prstGeom prst="rect">
            <a:avLst/>
          </a:prstGeom>
          <a:noFill/>
          <a:ln/>
        </p:spPr>
        <p:txBody>
          <a:bodyPr wrap="square" lIns="0" tIns="0" rIns="0" bIns="0" rtlCol="0" anchor="ctr"/>
          <a:lstStyle/>
          <a:p>
            <a:pPr indent="0" marL="0">
              <a:buNone/>
            </a:pPr>
            <a:r>
              <a:rPr lang="en-US" sz="800" dirty="0">
                <a:solidFill>
                  <a:srgbClr val="1A252F"/>
                </a:solidFill>
                <a:latin typeface="Calibri" pitchFamily="34" charset="0"/>
                <a:ea typeface="Calibri" pitchFamily="34" charset="-122"/>
                <a:cs typeface="Calibri" pitchFamily="34" charset="-120"/>
              </a:rPr>
              <a:t>Reducción de la distracción digital en el aula en las escuelas piloto (54% → 40%)</a:t>
            </a:r>
            <a:endParaRPr lang="en-US" sz="800" dirty="0"/>
          </a:p>
        </p:txBody>
      </p:sp>
      <p:sp>
        <p:nvSpPr>
          <p:cNvPr id="10" name="Shape 7"/>
          <p:cNvSpPr/>
          <p:nvPr/>
        </p:nvSpPr>
        <p:spPr>
          <a:xfrm>
            <a:off x="5577840" y="1709928"/>
            <a:ext cx="3291840" cy="566928"/>
          </a:xfrm>
          <a:prstGeom prst="rect">
            <a:avLst/>
          </a:prstGeom>
          <a:solidFill>
            <a:srgbClr val="EAF2F8"/>
          </a:solidFill>
          <a:ln w="12700">
            <a:solidFill>
              <a:srgbClr val="CBD5E1"/>
            </a:solidFill>
            <a:prstDash val="solid"/>
          </a:ln>
        </p:spPr>
      </p:sp>
      <p:sp>
        <p:nvSpPr>
          <p:cNvPr id="11" name="Shape 8"/>
          <p:cNvSpPr/>
          <p:nvPr/>
        </p:nvSpPr>
        <p:spPr>
          <a:xfrm>
            <a:off x="5623560" y="1856232"/>
            <a:ext cx="274320" cy="274320"/>
          </a:xfrm>
          <a:prstGeom prst="ellipse">
            <a:avLst/>
          </a:prstGeom>
          <a:solidFill>
            <a:srgbClr val="028090"/>
          </a:solidFill>
          <a:ln w="12700">
            <a:solidFill>
              <a:srgbClr val="028090"/>
            </a:solidFill>
            <a:prstDash val="solid"/>
          </a:ln>
        </p:spPr>
      </p:sp>
      <p:sp>
        <p:nvSpPr>
          <p:cNvPr id="12" name="Text 9"/>
          <p:cNvSpPr/>
          <p:nvPr/>
        </p:nvSpPr>
        <p:spPr>
          <a:xfrm>
            <a:off x="5623560" y="1856232"/>
            <a:ext cx="274320" cy="274320"/>
          </a:xfrm>
          <a:prstGeom prst="rect">
            <a:avLst/>
          </a:prstGeom>
          <a:noFill/>
          <a:ln/>
        </p:spPr>
        <p:txBody>
          <a:bodyPr wrap="square" lIns="0" tIns="0" rIns="0" bIns="0"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R2</a:t>
            </a:r>
            <a:endParaRPr lang="en-US" sz="800" dirty="0"/>
          </a:p>
        </p:txBody>
      </p:sp>
      <p:sp>
        <p:nvSpPr>
          <p:cNvPr id="13" name="Text 10"/>
          <p:cNvSpPr/>
          <p:nvPr/>
        </p:nvSpPr>
        <p:spPr>
          <a:xfrm>
            <a:off x="5961888" y="1773936"/>
            <a:ext cx="2834640" cy="457200"/>
          </a:xfrm>
          <a:prstGeom prst="rect">
            <a:avLst/>
          </a:prstGeom>
          <a:noFill/>
          <a:ln/>
        </p:spPr>
        <p:txBody>
          <a:bodyPr wrap="square" lIns="0" tIns="0" rIns="0" bIns="0" rtlCol="0" anchor="ctr"/>
          <a:lstStyle/>
          <a:p>
            <a:pPr indent="0" marL="0">
              <a:buNone/>
            </a:pPr>
            <a:r>
              <a:rPr lang="en-US" sz="800" dirty="0">
                <a:solidFill>
                  <a:srgbClr val="1A252F"/>
                </a:solidFill>
                <a:latin typeface="Calibri" pitchFamily="34" charset="0"/>
                <a:ea typeface="Calibri" pitchFamily="34" charset="-122"/>
                <a:cs typeface="Calibri" pitchFamily="34" charset="-120"/>
              </a:rPr>
              <a:t>Mejora en repitencia (−10%) y en alumnos con ≥20 ausencias (−30%) por recuperación del tiempo pedagógico</a:t>
            </a:r>
            <a:endParaRPr lang="en-US" sz="800" dirty="0"/>
          </a:p>
        </p:txBody>
      </p:sp>
      <p:sp>
        <p:nvSpPr>
          <p:cNvPr id="14" name="Shape 11"/>
          <p:cNvSpPr/>
          <p:nvPr/>
        </p:nvSpPr>
        <p:spPr>
          <a:xfrm>
            <a:off x="5577840" y="2368296"/>
            <a:ext cx="3291840" cy="566928"/>
          </a:xfrm>
          <a:prstGeom prst="rect">
            <a:avLst/>
          </a:prstGeom>
          <a:solidFill>
            <a:srgbClr val="EAF2F8"/>
          </a:solidFill>
          <a:ln w="12700">
            <a:solidFill>
              <a:srgbClr val="CBD5E1"/>
            </a:solidFill>
            <a:prstDash val="solid"/>
          </a:ln>
        </p:spPr>
      </p:sp>
      <p:sp>
        <p:nvSpPr>
          <p:cNvPr id="15" name="Shape 12"/>
          <p:cNvSpPr/>
          <p:nvPr/>
        </p:nvSpPr>
        <p:spPr>
          <a:xfrm>
            <a:off x="5623560" y="2514600"/>
            <a:ext cx="274320" cy="274320"/>
          </a:xfrm>
          <a:prstGeom prst="ellipse">
            <a:avLst/>
          </a:prstGeom>
          <a:solidFill>
            <a:srgbClr val="E67E22"/>
          </a:solidFill>
          <a:ln w="12700">
            <a:solidFill>
              <a:srgbClr val="E67E22"/>
            </a:solidFill>
            <a:prstDash val="solid"/>
          </a:ln>
        </p:spPr>
      </p:sp>
      <p:sp>
        <p:nvSpPr>
          <p:cNvPr id="16" name="Text 13"/>
          <p:cNvSpPr/>
          <p:nvPr/>
        </p:nvSpPr>
        <p:spPr>
          <a:xfrm>
            <a:off x="5623560" y="2514600"/>
            <a:ext cx="274320" cy="274320"/>
          </a:xfrm>
          <a:prstGeom prst="rect">
            <a:avLst/>
          </a:prstGeom>
          <a:noFill/>
          <a:ln/>
        </p:spPr>
        <p:txBody>
          <a:bodyPr wrap="square" lIns="0" tIns="0" rIns="0" bIns="0"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R3</a:t>
            </a:r>
            <a:endParaRPr lang="en-US" sz="800" dirty="0"/>
          </a:p>
        </p:txBody>
      </p:sp>
      <p:sp>
        <p:nvSpPr>
          <p:cNvPr id="17" name="Text 14"/>
          <p:cNvSpPr/>
          <p:nvPr/>
        </p:nvSpPr>
        <p:spPr>
          <a:xfrm>
            <a:off x="5961888" y="2432304"/>
            <a:ext cx="2834640" cy="457200"/>
          </a:xfrm>
          <a:prstGeom prst="rect">
            <a:avLst/>
          </a:prstGeom>
          <a:noFill/>
          <a:ln/>
        </p:spPr>
        <p:txBody>
          <a:bodyPr wrap="square" lIns="0" tIns="0" rIns="0" bIns="0" rtlCol="0" anchor="ctr"/>
          <a:lstStyle/>
          <a:p>
            <a:pPr indent="0" marL="0">
              <a:buNone/>
            </a:pPr>
            <a:r>
              <a:rPr lang="en-US" sz="800" dirty="0">
                <a:solidFill>
                  <a:srgbClr val="1A252F"/>
                </a:solidFill>
                <a:latin typeface="Calibri" pitchFamily="34" charset="0"/>
                <a:ea typeface="Calibri" pitchFamily="34" charset="-122"/>
                <a:cs typeface="Calibri" pitchFamily="34" charset="-120"/>
              </a:rPr>
              <a:t>Mejora en percepción docente sobre condiciones pedagógicas (+15%) y clima institucional</a:t>
            </a:r>
            <a:endParaRPr lang="en-US" sz="800" dirty="0"/>
          </a:p>
        </p:txBody>
      </p:sp>
      <p:sp>
        <p:nvSpPr>
          <p:cNvPr id="18" name="Shape 15"/>
          <p:cNvSpPr/>
          <p:nvPr/>
        </p:nvSpPr>
        <p:spPr>
          <a:xfrm>
            <a:off x="5577840" y="3026664"/>
            <a:ext cx="3291840" cy="566928"/>
          </a:xfrm>
          <a:prstGeom prst="rect">
            <a:avLst/>
          </a:prstGeom>
          <a:solidFill>
            <a:srgbClr val="EAF2F8"/>
          </a:solidFill>
          <a:ln w="12700">
            <a:solidFill>
              <a:srgbClr val="CBD5E1"/>
            </a:solidFill>
            <a:prstDash val="solid"/>
          </a:ln>
        </p:spPr>
      </p:sp>
      <p:sp>
        <p:nvSpPr>
          <p:cNvPr id="19" name="Shape 16"/>
          <p:cNvSpPr/>
          <p:nvPr/>
        </p:nvSpPr>
        <p:spPr>
          <a:xfrm>
            <a:off x="5623560" y="3172968"/>
            <a:ext cx="274320" cy="274320"/>
          </a:xfrm>
          <a:prstGeom prst="ellipse">
            <a:avLst/>
          </a:prstGeom>
          <a:solidFill>
            <a:srgbClr val="0D1B2A"/>
          </a:solidFill>
          <a:ln w="12700">
            <a:solidFill>
              <a:srgbClr val="0D1B2A"/>
            </a:solidFill>
            <a:prstDash val="solid"/>
          </a:ln>
        </p:spPr>
      </p:sp>
      <p:sp>
        <p:nvSpPr>
          <p:cNvPr id="20" name="Text 17"/>
          <p:cNvSpPr/>
          <p:nvPr/>
        </p:nvSpPr>
        <p:spPr>
          <a:xfrm>
            <a:off x="5623560" y="3172968"/>
            <a:ext cx="274320" cy="274320"/>
          </a:xfrm>
          <a:prstGeom prst="rect">
            <a:avLst/>
          </a:prstGeom>
          <a:noFill/>
          <a:ln/>
        </p:spPr>
        <p:txBody>
          <a:bodyPr wrap="square" lIns="0" tIns="0" rIns="0" bIns="0"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R4</a:t>
            </a:r>
            <a:endParaRPr lang="en-US" sz="800" dirty="0"/>
          </a:p>
        </p:txBody>
      </p:sp>
      <p:sp>
        <p:nvSpPr>
          <p:cNvPr id="21" name="Text 18"/>
          <p:cNvSpPr/>
          <p:nvPr/>
        </p:nvSpPr>
        <p:spPr>
          <a:xfrm>
            <a:off x="5961888" y="3090672"/>
            <a:ext cx="2834640" cy="457200"/>
          </a:xfrm>
          <a:prstGeom prst="rect">
            <a:avLst/>
          </a:prstGeom>
          <a:noFill/>
          <a:ln/>
        </p:spPr>
        <p:txBody>
          <a:bodyPr wrap="square" lIns="0" tIns="0" rIns="0" bIns="0" rtlCol="0" anchor="ctr"/>
          <a:lstStyle/>
          <a:p>
            <a:pPr indent="0" marL="0">
              <a:buNone/>
            </a:pPr>
            <a:r>
              <a:rPr lang="en-US" sz="800" dirty="0">
                <a:solidFill>
                  <a:srgbClr val="1A252F"/>
                </a:solidFill>
                <a:latin typeface="Calibri" pitchFamily="34" charset="0"/>
                <a:ea typeface="Calibri" pitchFamily="34" charset="-122"/>
                <a:cs typeface="Calibri" pitchFamily="34" charset="-120"/>
              </a:rPr>
              <a:t>Producción de evidencia empírica sobre el impacto de la regulación del celular en el aula, como insumo para la ampliación del programa al conjunto del sistema secundario provincial.</a:t>
            </a:r>
            <a:endParaRPr lang="en-US" sz="800" dirty="0"/>
          </a:p>
        </p:txBody>
      </p:sp>
      <p:sp>
        <p:nvSpPr>
          <p:cNvPr id="22" name="Shape 19"/>
          <p:cNvSpPr/>
          <p:nvPr/>
        </p:nvSpPr>
        <p:spPr>
          <a:xfrm>
            <a:off x="0" y="3913632"/>
            <a:ext cx="9144000" cy="1229868"/>
          </a:xfrm>
          <a:prstGeom prst="rect">
            <a:avLst/>
          </a:prstGeom>
          <a:solidFill>
            <a:srgbClr val="0D1B2A"/>
          </a:solidFill>
          <a:ln w="12700">
            <a:solidFill>
              <a:srgbClr val="0D1B2A"/>
            </a:solidFill>
            <a:prstDash val="solid"/>
          </a:ln>
        </p:spPr>
      </p:sp>
      <p:sp>
        <p:nvSpPr>
          <p:cNvPr id="23" name="Text 20"/>
          <p:cNvSpPr/>
          <p:nvPr/>
        </p:nvSpPr>
        <p:spPr>
          <a:xfrm>
            <a:off x="365760" y="4005072"/>
            <a:ext cx="2286000" cy="256032"/>
          </a:xfrm>
          <a:prstGeom prst="rect">
            <a:avLst/>
          </a:prstGeom>
          <a:noFill/>
          <a:ln/>
        </p:spPr>
        <p:txBody>
          <a:bodyPr wrap="square" lIns="0" tIns="0" rIns="0" bIns="0" rtlCol="0" anchor="ctr"/>
          <a:lstStyle/>
          <a:p>
            <a:pPr indent="0" marL="0">
              <a:buNone/>
            </a:pPr>
            <a:r>
              <a:rPr lang="en-US" sz="1000" b="1" dirty="0">
                <a:solidFill>
                  <a:srgbClr val="E67E22"/>
                </a:solidFill>
                <a:latin typeface="Calibri" pitchFamily="34" charset="0"/>
                <a:ea typeface="Calibri" pitchFamily="34" charset="-122"/>
                <a:cs typeface="Calibri" pitchFamily="34" charset="-120"/>
              </a:rPr>
              <a:t>Piloto 2027</a:t>
            </a:r>
            <a:endParaRPr lang="en-US" sz="1000" dirty="0"/>
          </a:p>
        </p:txBody>
      </p:sp>
      <p:sp>
        <p:nvSpPr>
          <p:cNvPr id="24" name="Text 21"/>
          <p:cNvSpPr/>
          <p:nvPr/>
        </p:nvSpPr>
        <p:spPr>
          <a:xfrm>
            <a:off x="365760" y="4279392"/>
            <a:ext cx="4023360" cy="475488"/>
          </a:xfrm>
          <a:prstGeom prst="rect">
            <a:avLst/>
          </a:prstGeom>
          <a:noFill/>
          <a:ln/>
        </p:spPr>
        <p:txBody>
          <a:bodyPr wrap="square" lIns="0" tIns="0" rIns="0" bIns="0" rtlCol="0" anchor="ctr"/>
          <a:lstStyle/>
          <a:p>
            <a:pPr indent="0" marL="0">
              <a:buNone/>
            </a:pPr>
            <a:r>
              <a:rPr lang="en-US" sz="850" dirty="0">
                <a:solidFill>
                  <a:srgbClr val="EAF2F8"/>
                </a:solidFill>
                <a:latin typeface="Calibri" pitchFamily="34" charset="0"/>
                <a:ea typeface="Calibri" pitchFamily="34" charset="-122"/>
                <a:cs typeface="Calibri" pitchFamily="34" charset="-120"/>
              </a:rPr>
              <a:t>15–20 escuelas secundarias públicas · Provincia de Bs. As.</a:t>
            </a:r>
            <a:endParaRPr lang="en-US" sz="850" dirty="0"/>
          </a:p>
          <a:p>
            <a:pPr indent="0" marL="0">
              <a:buNone/>
            </a:pPr>
            <a:r>
              <a:rPr lang="en-US" sz="850" dirty="0">
                <a:solidFill>
                  <a:srgbClr val="EAF2F8"/>
                </a:solidFill>
                <a:latin typeface="Calibri" pitchFamily="34" charset="0"/>
                <a:ea typeface="Calibri" pitchFamily="34" charset="-122"/>
                <a:cs typeface="Calibri" pitchFamily="34" charset="-120"/>
              </a:rPr>
              <a:t>Ley provincial 15.534 como marco normativo central</a:t>
            </a:r>
            <a:endParaRPr lang="en-US" sz="850" dirty="0"/>
          </a:p>
        </p:txBody>
      </p:sp>
      <p:sp>
        <p:nvSpPr>
          <p:cNvPr id="25" name="Shape 22"/>
          <p:cNvSpPr/>
          <p:nvPr/>
        </p:nvSpPr>
        <p:spPr>
          <a:xfrm>
            <a:off x="4617720" y="4023360"/>
            <a:ext cx="0" cy="914400"/>
          </a:xfrm>
          <a:prstGeom prst="line">
            <a:avLst/>
          </a:prstGeom>
          <a:noFill/>
          <a:ln w="12700">
            <a:solidFill>
              <a:srgbClr val="1B4F72"/>
            </a:solidFill>
            <a:prstDash val="solid"/>
          </a:ln>
        </p:spPr>
      </p:sp>
      <p:sp>
        <p:nvSpPr>
          <p:cNvPr id="26" name="Text 23"/>
          <p:cNvSpPr/>
          <p:nvPr/>
        </p:nvSpPr>
        <p:spPr>
          <a:xfrm>
            <a:off x="4846320" y="4005072"/>
            <a:ext cx="3657600" cy="256032"/>
          </a:xfrm>
          <a:prstGeom prst="rect">
            <a:avLst/>
          </a:prstGeom>
          <a:noFill/>
          <a:ln/>
        </p:spPr>
        <p:txBody>
          <a:bodyPr wrap="square" lIns="0" tIns="0" rIns="0" bIns="0" rtlCol="0" anchor="ctr"/>
          <a:lstStyle/>
          <a:p>
            <a:pPr indent="0" marL="0">
              <a:buNone/>
            </a:pPr>
            <a:r>
              <a:rPr lang="en-US" sz="1000" b="1" dirty="0">
                <a:solidFill>
                  <a:srgbClr val="028090"/>
                </a:solidFill>
                <a:latin typeface="Calibri" pitchFamily="34" charset="0"/>
                <a:ea typeface="Calibri" pitchFamily="34" charset="-122"/>
                <a:cs typeface="Calibri" pitchFamily="34" charset="-120"/>
              </a:rPr>
              <a:t>Ampliación 2028</a:t>
            </a:r>
            <a:endParaRPr lang="en-US" sz="1000" dirty="0"/>
          </a:p>
        </p:txBody>
      </p:sp>
      <p:sp>
        <p:nvSpPr>
          <p:cNvPr id="27" name="Text 24"/>
          <p:cNvSpPr/>
          <p:nvPr/>
        </p:nvSpPr>
        <p:spPr>
          <a:xfrm>
            <a:off x="4846320" y="4279392"/>
            <a:ext cx="3931920" cy="502920"/>
          </a:xfrm>
          <a:prstGeom prst="rect">
            <a:avLst/>
          </a:prstGeom>
          <a:noFill/>
          <a:ln/>
        </p:spPr>
        <p:txBody>
          <a:bodyPr wrap="square" lIns="0" tIns="0" rIns="0" bIns="0" rtlCol="0" anchor="ctr"/>
          <a:lstStyle/>
          <a:p>
            <a:pPr indent="0" marL="0">
              <a:buNone/>
            </a:pPr>
            <a:r>
              <a:rPr lang="en-US" sz="850" dirty="0">
                <a:solidFill>
                  <a:srgbClr val="EAF2F8"/>
                </a:solidFill>
                <a:latin typeface="Calibri" pitchFamily="34" charset="0"/>
                <a:ea typeface="Calibri" pitchFamily="34" charset="-122"/>
                <a:cs typeface="Calibri" pitchFamily="34" charset="-120"/>
              </a:rPr>
              <a:t>Si el piloto valida la hipótesis, propuesta de extensión al conjunto del sistema secundario de la DGCyE.</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D1B2A"/>
        </a:solidFill>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noFill/>
          <a:ln/>
        </p:spPr>
        <p:txBody>
          <a:bodyPr wrap="square" lIns="0" tIns="0" rIns="0" bIns="0" rtlCol="0" anchor="ctr"/>
          <a:lstStyle/>
          <a:p>
            <a:pPr algn="ctr" indent="0" marL="0">
              <a:buNone/>
            </a:pPr>
            <a:r>
              <a:rPr lang="en-US" sz="6400" b="1" dirty="0">
                <a:solidFill>
                  <a:srgbClr val="FFFFFF"/>
                </a:solidFill>
                <a:latin typeface="Georgia" pitchFamily="34" charset="0"/>
                <a:ea typeface="Georgia" pitchFamily="34" charset="-122"/>
                <a:cs typeface="Georgia" pitchFamily="34" charset="-120"/>
              </a:rPr>
              <a:t>¡Muchas gracias!</a:t>
            </a:r>
            <a:endParaRPr lang="en-US" sz="6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8FA"/>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0D1B2A"/>
          </a:solidFill>
          <a:ln w="12700">
            <a:solidFill>
              <a:srgbClr val="0D1B2A"/>
            </a:solidFill>
            <a:prstDash val="solid"/>
          </a:ln>
        </p:spPr>
      </p:sp>
      <p:sp>
        <p:nvSpPr>
          <p:cNvPr id="3" name="Text 1"/>
          <p:cNvSpPr/>
          <p:nvPr/>
        </p:nvSpPr>
        <p:spPr>
          <a:xfrm>
            <a:off x="320040" y="0"/>
            <a:ext cx="8503920" cy="594360"/>
          </a:xfrm>
          <a:prstGeom prst="rect">
            <a:avLst/>
          </a:prstGeom>
          <a:noFill/>
          <a:ln/>
        </p:spPr>
        <p:txBody>
          <a:bodyPr wrap="square" lIns="0" tIns="0" rIns="0" bIns="0" rtlCol="0" anchor="ctr"/>
          <a:lstStyle/>
          <a:p>
            <a:pPr algn="l" indent="0" marL="0">
              <a:buNone/>
            </a:pPr>
            <a:r>
              <a:rPr lang="en-US" sz="1700" b="1" dirty="0">
                <a:solidFill>
                  <a:srgbClr val="FFFFFF"/>
                </a:solidFill>
                <a:latin typeface="Calibri" pitchFamily="34" charset="0"/>
                <a:ea typeface="Calibri" pitchFamily="34" charset="-122"/>
                <a:cs typeface="Calibri" pitchFamily="34" charset="-120"/>
              </a:rPr>
              <a:t>TIPO DE INICIATIVA  |  NIVEL DE GOBIERNO</a:t>
            </a:r>
            <a:endParaRPr lang="en-US" sz="1700" dirty="0"/>
          </a:p>
        </p:txBody>
      </p:sp>
      <p:sp>
        <p:nvSpPr>
          <p:cNvPr id="4" name="Shape 2"/>
          <p:cNvSpPr/>
          <p:nvPr/>
        </p:nvSpPr>
        <p:spPr>
          <a:xfrm>
            <a:off x="274320" y="749808"/>
            <a:ext cx="4114800" cy="4133088"/>
          </a:xfrm>
          <a:prstGeom prst="rect">
            <a:avLst/>
          </a:prstGeom>
          <a:solidFill>
            <a:srgbClr val="EAF2F8"/>
          </a:solidFill>
          <a:ln w="12700">
            <a:solidFill>
              <a:srgbClr val="CBD5E1"/>
            </a:solidFill>
            <a:prstDash val="solid"/>
          </a:ln>
        </p:spPr>
      </p:sp>
      <p:sp>
        <p:nvSpPr>
          <p:cNvPr id="5" name="Shape 3"/>
          <p:cNvSpPr/>
          <p:nvPr/>
        </p:nvSpPr>
        <p:spPr>
          <a:xfrm>
            <a:off x="274320" y="749808"/>
            <a:ext cx="4114800" cy="347472"/>
          </a:xfrm>
          <a:prstGeom prst="rect">
            <a:avLst/>
          </a:prstGeom>
          <a:solidFill>
            <a:srgbClr val="1B4F72"/>
          </a:solidFill>
          <a:ln w="12700">
            <a:solidFill>
              <a:srgbClr val="1B4F72"/>
            </a:solidFill>
            <a:prstDash val="solid"/>
          </a:ln>
        </p:spPr>
      </p:sp>
      <p:sp>
        <p:nvSpPr>
          <p:cNvPr id="6" name="Text 4"/>
          <p:cNvSpPr/>
          <p:nvPr/>
        </p:nvSpPr>
        <p:spPr>
          <a:xfrm>
            <a:off x="365760" y="749808"/>
            <a:ext cx="3931920" cy="347472"/>
          </a:xfrm>
          <a:prstGeom prst="rect">
            <a:avLst/>
          </a:prstGeom>
          <a:noFill/>
          <a:ln/>
        </p:spPr>
        <p:txBody>
          <a:bodyPr wrap="square" lIns="0" tIns="0" rIns="0" bIns="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TIPO DE INICIATIVA</a:t>
            </a:r>
            <a:endParaRPr lang="en-US" sz="1100" dirty="0"/>
          </a:p>
        </p:txBody>
      </p:sp>
      <p:sp>
        <p:nvSpPr>
          <p:cNvPr id="7" name="Shape 5"/>
          <p:cNvSpPr/>
          <p:nvPr/>
        </p:nvSpPr>
        <p:spPr>
          <a:xfrm>
            <a:off x="411480" y="1280160"/>
            <a:ext cx="256032" cy="256032"/>
          </a:xfrm>
          <a:prstGeom prst="ellipse">
            <a:avLst/>
          </a:prstGeom>
          <a:solidFill>
            <a:srgbClr val="C0392B"/>
          </a:solidFill>
          <a:ln w="12700">
            <a:solidFill>
              <a:srgbClr val="C0392B"/>
            </a:solidFill>
            <a:prstDash val="solid"/>
          </a:ln>
        </p:spPr>
      </p:sp>
      <p:sp>
        <p:nvSpPr>
          <p:cNvPr id="8" name="Text 6"/>
          <p:cNvSpPr/>
          <p:nvPr/>
        </p:nvSpPr>
        <p:spPr>
          <a:xfrm>
            <a:off x="411480" y="1280160"/>
            <a:ext cx="256032" cy="25603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9" name="Text 7"/>
          <p:cNvSpPr/>
          <p:nvPr/>
        </p:nvSpPr>
        <p:spPr>
          <a:xfrm>
            <a:off x="749808" y="1261872"/>
            <a:ext cx="1005840" cy="256032"/>
          </a:xfrm>
          <a:prstGeom prst="rect">
            <a:avLst/>
          </a:prstGeom>
          <a:noFill/>
          <a:ln/>
        </p:spPr>
        <p:txBody>
          <a:bodyPr wrap="square" lIns="0" tIns="0" rIns="0" bIns="0" rtlCol="0" anchor="ctr"/>
          <a:lstStyle/>
          <a:p>
            <a:pPr indent="0" marL="0">
              <a:buNone/>
            </a:pPr>
            <a:r>
              <a:rPr lang="en-US" sz="1000" b="1" dirty="0">
                <a:solidFill>
                  <a:srgbClr val="1A252F"/>
                </a:solidFill>
                <a:latin typeface="Calibri" pitchFamily="34" charset="0"/>
                <a:ea typeface="Calibri" pitchFamily="34" charset="-122"/>
                <a:cs typeface="Calibri" pitchFamily="34" charset="-120"/>
              </a:rPr>
              <a:t>¿Política?</a:t>
            </a:r>
            <a:endParaRPr lang="en-US" sz="1000" dirty="0"/>
          </a:p>
        </p:txBody>
      </p:sp>
      <p:sp>
        <p:nvSpPr>
          <p:cNvPr id="10" name="Text 8"/>
          <p:cNvSpPr/>
          <p:nvPr/>
        </p:nvSpPr>
        <p:spPr>
          <a:xfrm>
            <a:off x="749808" y="1517904"/>
            <a:ext cx="3520440" cy="475488"/>
          </a:xfrm>
          <a:prstGeom prst="rect">
            <a:avLst/>
          </a:prstGeom>
          <a:noFill/>
          <a:ln/>
        </p:spPr>
        <p:txBody>
          <a:bodyPr wrap="square" lIns="0" tIns="0" rIns="0" bIns="0" rtlCol="0" anchor="ctr"/>
          <a:lstStyle/>
          <a:p>
            <a:pPr indent="0" marL="0">
              <a:buNone/>
            </a:pPr>
            <a:r>
              <a:rPr lang="en-US" sz="900" dirty="0">
                <a:solidFill>
                  <a:srgbClr val="64748B"/>
                </a:solidFill>
                <a:latin typeface="Calibri" pitchFamily="34" charset="0"/>
                <a:ea typeface="Calibri" pitchFamily="34" charset="-122"/>
                <a:cs typeface="Calibri" pitchFamily="34" charset="-120"/>
              </a:rPr>
              <a:t>No. Orientación general sin componentes</a:t>
            </a:r>
            <a:endParaRPr lang="en-US" sz="900" dirty="0"/>
          </a:p>
          <a:p>
            <a:pPr indent="0" marL="0">
              <a:buNone/>
            </a:pPr>
            <a:r>
              <a:rPr lang="en-US" sz="900" dirty="0">
                <a:solidFill>
                  <a:srgbClr val="64748B"/>
                </a:solidFill>
                <a:latin typeface="Calibri" pitchFamily="34" charset="0"/>
                <a:ea typeface="Calibri" pitchFamily="34" charset="-122"/>
                <a:cs typeface="Calibri" pitchFamily="34" charset="-120"/>
              </a:rPr>
              <a:t>articulados ni recursos asignados.</a:t>
            </a:r>
            <a:endParaRPr lang="en-US" sz="900" dirty="0"/>
          </a:p>
        </p:txBody>
      </p:sp>
      <p:sp>
        <p:nvSpPr>
          <p:cNvPr id="11" name="Shape 9"/>
          <p:cNvSpPr/>
          <p:nvPr/>
        </p:nvSpPr>
        <p:spPr>
          <a:xfrm>
            <a:off x="411480" y="2103120"/>
            <a:ext cx="256032" cy="256032"/>
          </a:xfrm>
          <a:prstGeom prst="ellipse">
            <a:avLst/>
          </a:prstGeom>
          <a:solidFill>
            <a:srgbClr val="C0392B"/>
          </a:solidFill>
          <a:ln w="12700">
            <a:solidFill>
              <a:srgbClr val="C0392B"/>
            </a:solidFill>
            <a:prstDash val="solid"/>
          </a:ln>
        </p:spPr>
      </p:sp>
      <p:sp>
        <p:nvSpPr>
          <p:cNvPr id="12" name="Text 10"/>
          <p:cNvSpPr/>
          <p:nvPr/>
        </p:nvSpPr>
        <p:spPr>
          <a:xfrm>
            <a:off x="411480" y="2103120"/>
            <a:ext cx="256032" cy="25603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13" name="Text 11"/>
          <p:cNvSpPr/>
          <p:nvPr/>
        </p:nvSpPr>
        <p:spPr>
          <a:xfrm>
            <a:off x="749808" y="2084832"/>
            <a:ext cx="1005840" cy="256032"/>
          </a:xfrm>
          <a:prstGeom prst="rect">
            <a:avLst/>
          </a:prstGeom>
          <a:noFill/>
          <a:ln/>
        </p:spPr>
        <p:txBody>
          <a:bodyPr wrap="square" lIns="0" tIns="0" rIns="0" bIns="0" rtlCol="0" anchor="ctr"/>
          <a:lstStyle/>
          <a:p>
            <a:pPr indent="0" marL="0">
              <a:buNone/>
            </a:pPr>
            <a:r>
              <a:rPr lang="en-US" sz="1000" b="1" dirty="0">
                <a:solidFill>
                  <a:srgbClr val="1A252F"/>
                </a:solidFill>
                <a:latin typeface="Calibri" pitchFamily="34" charset="0"/>
                <a:ea typeface="Calibri" pitchFamily="34" charset="-122"/>
                <a:cs typeface="Calibri" pitchFamily="34" charset="-120"/>
              </a:rPr>
              <a:t>¿Plan?</a:t>
            </a:r>
            <a:endParaRPr lang="en-US" sz="1000" dirty="0"/>
          </a:p>
        </p:txBody>
      </p:sp>
      <p:sp>
        <p:nvSpPr>
          <p:cNvPr id="14" name="Text 12"/>
          <p:cNvSpPr/>
          <p:nvPr/>
        </p:nvSpPr>
        <p:spPr>
          <a:xfrm>
            <a:off x="749808" y="2340864"/>
            <a:ext cx="3520440" cy="475488"/>
          </a:xfrm>
          <a:prstGeom prst="rect">
            <a:avLst/>
          </a:prstGeom>
          <a:noFill/>
          <a:ln/>
        </p:spPr>
        <p:txBody>
          <a:bodyPr wrap="square" lIns="0" tIns="0" rIns="0" bIns="0" rtlCol="0" anchor="ctr"/>
          <a:lstStyle/>
          <a:p>
            <a:pPr indent="0" marL="0">
              <a:buNone/>
            </a:pPr>
            <a:r>
              <a:rPr lang="en-US" sz="900" dirty="0">
                <a:solidFill>
                  <a:srgbClr val="64748B"/>
                </a:solidFill>
                <a:latin typeface="Calibri" pitchFamily="34" charset="0"/>
                <a:ea typeface="Calibri" pitchFamily="34" charset="-122"/>
                <a:cs typeface="Calibri" pitchFamily="34" charset="-120"/>
              </a:rPr>
              <a:t>No. Articula múltiples programas bajo</a:t>
            </a:r>
            <a:endParaRPr lang="en-US" sz="900" dirty="0"/>
          </a:p>
          <a:p>
            <a:pPr indent="0" marL="0">
              <a:buNone/>
            </a:pPr>
            <a:r>
              <a:rPr lang="en-US" sz="900" dirty="0">
                <a:solidFill>
                  <a:srgbClr val="64748B"/>
                </a:solidFill>
                <a:latin typeface="Calibri" pitchFamily="34" charset="0"/>
                <a:ea typeface="Calibri" pitchFamily="34" charset="-122"/>
                <a:cs typeface="Calibri" pitchFamily="34" charset="-120"/>
              </a:rPr>
              <a:t>objetivos estratégicos de largo plazo.</a:t>
            </a:r>
            <a:endParaRPr lang="en-US" sz="900" dirty="0"/>
          </a:p>
        </p:txBody>
      </p:sp>
      <p:sp>
        <p:nvSpPr>
          <p:cNvPr id="15" name="Shape 13"/>
          <p:cNvSpPr/>
          <p:nvPr/>
        </p:nvSpPr>
        <p:spPr>
          <a:xfrm>
            <a:off x="411480" y="2926080"/>
            <a:ext cx="256032" cy="256032"/>
          </a:xfrm>
          <a:prstGeom prst="ellipse">
            <a:avLst/>
          </a:prstGeom>
          <a:solidFill>
            <a:srgbClr val="C0392B"/>
          </a:solidFill>
          <a:ln w="12700">
            <a:solidFill>
              <a:srgbClr val="C0392B"/>
            </a:solidFill>
            <a:prstDash val="solid"/>
          </a:ln>
        </p:spPr>
      </p:sp>
      <p:sp>
        <p:nvSpPr>
          <p:cNvPr id="16" name="Text 14"/>
          <p:cNvSpPr/>
          <p:nvPr/>
        </p:nvSpPr>
        <p:spPr>
          <a:xfrm>
            <a:off x="411480" y="2926080"/>
            <a:ext cx="256032" cy="25603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17" name="Text 15"/>
          <p:cNvSpPr/>
          <p:nvPr/>
        </p:nvSpPr>
        <p:spPr>
          <a:xfrm>
            <a:off x="749808" y="2907792"/>
            <a:ext cx="1005840" cy="256032"/>
          </a:xfrm>
          <a:prstGeom prst="rect">
            <a:avLst/>
          </a:prstGeom>
          <a:noFill/>
          <a:ln/>
        </p:spPr>
        <p:txBody>
          <a:bodyPr wrap="square" lIns="0" tIns="0" rIns="0" bIns="0" rtlCol="0" anchor="ctr"/>
          <a:lstStyle/>
          <a:p>
            <a:pPr indent="0" marL="0">
              <a:buNone/>
            </a:pPr>
            <a:r>
              <a:rPr lang="en-US" sz="1000" b="1" dirty="0">
                <a:solidFill>
                  <a:srgbClr val="1A252F"/>
                </a:solidFill>
                <a:latin typeface="Calibri" pitchFamily="34" charset="0"/>
                <a:ea typeface="Calibri" pitchFamily="34" charset="-122"/>
                <a:cs typeface="Calibri" pitchFamily="34" charset="-120"/>
              </a:rPr>
              <a:t>¿Proyecto?</a:t>
            </a:r>
            <a:endParaRPr lang="en-US" sz="1000" dirty="0"/>
          </a:p>
        </p:txBody>
      </p:sp>
      <p:sp>
        <p:nvSpPr>
          <p:cNvPr id="18" name="Text 16"/>
          <p:cNvSpPr/>
          <p:nvPr/>
        </p:nvSpPr>
        <p:spPr>
          <a:xfrm>
            <a:off x="749808" y="3163824"/>
            <a:ext cx="3520440" cy="475488"/>
          </a:xfrm>
          <a:prstGeom prst="rect">
            <a:avLst/>
          </a:prstGeom>
          <a:noFill/>
          <a:ln/>
        </p:spPr>
        <p:txBody>
          <a:bodyPr wrap="square" lIns="0" tIns="0" rIns="0" bIns="0" rtlCol="0" anchor="ctr"/>
          <a:lstStyle/>
          <a:p>
            <a:pPr indent="0" marL="0">
              <a:buNone/>
            </a:pPr>
            <a:r>
              <a:rPr lang="en-US" sz="900" dirty="0">
                <a:solidFill>
                  <a:srgbClr val="64748B"/>
                </a:solidFill>
                <a:latin typeface="Calibri" pitchFamily="34" charset="0"/>
                <a:ea typeface="Calibri" pitchFamily="34" charset="-122"/>
                <a:cs typeface="Calibri" pitchFamily="34" charset="-120"/>
              </a:rPr>
              <a:t>No. Se agota en intervención puntual</a:t>
            </a:r>
            <a:endParaRPr lang="en-US" sz="900" dirty="0"/>
          </a:p>
          <a:p>
            <a:pPr indent="0" marL="0">
              <a:buNone/>
            </a:pPr>
            <a:r>
              <a:rPr lang="en-US" sz="900" dirty="0">
                <a:solidFill>
                  <a:srgbClr val="64748B"/>
                </a:solidFill>
                <a:latin typeface="Calibri" pitchFamily="34" charset="0"/>
                <a:ea typeface="Calibri" pitchFamily="34" charset="-122"/>
                <a:cs typeface="Calibri" pitchFamily="34" charset="-120"/>
              </a:rPr>
              <a:t>sin vocación de continuidad.</a:t>
            </a:r>
            <a:endParaRPr lang="en-US" sz="900" dirty="0"/>
          </a:p>
        </p:txBody>
      </p:sp>
      <p:sp>
        <p:nvSpPr>
          <p:cNvPr id="19" name="Shape 17"/>
          <p:cNvSpPr/>
          <p:nvPr/>
        </p:nvSpPr>
        <p:spPr>
          <a:xfrm>
            <a:off x="411480" y="3749040"/>
            <a:ext cx="256032" cy="256032"/>
          </a:xfrm>
          <a:prstGeom prst="ellipse">
            <a:avLst/>
          </a:prstGeom>
          <a:solidFill>
            <a:srgbClr val="028090"/>
          </a:solidFill>
          <a:ln w="12700">
            <a:solidFill>
              <a:srgbClr val="028090"/>
            </a:solidFill>
            <a:prstDash val="solid"/>
          </a:ln>
        </p:spPr>
      </p:sp>
      <p:sp>
        <p:nvSpPr>
          <p:cNvPr id="20" name="Text 18"/>
          <p:cNvSpPr/>
          <p:nvPr/>
        </p:nvSpPr>
        <p:spPr>
          <a:xfrm>
            <a:off x="411480" y="3749040"/>
            <a:ext cx="256032" cy="25603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21" name="Text 19"/>
          <p:cNvSpPr/>
          <p:nvPr/>
        </p:nvSpPr>
        <p:spPr>
          <a:xfrm>
            <a:off x="749808" y="3730752"/>
            <a:ext cx="1005840" cy="256032"/>
          </a:xfrm>
          <a:prstGeom prst="rect">
            <a:avLst/>
          </a:prstGeom>
          <a:noFill/>
          <a:ln/>
        </p:spPr>
        <p:txBody>
          <a:bodyPr wrap="square" lIns="0" tIns="0" rIns="0" bIns="0" rtlCol="0" anchor="ctr"/>
          <a:lstStyle/>
          <a:p>
            <a:pPr indent="0" marL="0">
              <a:buNone/>
            </a:pPr>
            <a:r>
              <a:rPr lang="en-US" sz="1000" b="1" dirty="0">
                <a:solidFill>
                  <a:srgbClr val="1A252F"/>
                </a:solidFill>
                <a:latin typeface="Calibri" pitchFamily="34" charset="0"/>
                <a:ea typeface="Calibri" pitchFamily="34" charset="-122"/>
                <a:cs typeface="Calibri" pitchFamily="34" charset="-120"/>
              </a:rPr>
              <a:t>¿Programa?</a:t>
            </a:r>
            <a:endParaRPr lang="en-US" sz="1000" dirty="0"/>
          </a:p>
        </p:txBody>
      </p:sp>
      <p:sp>
        <p:nvSpPr>
          <p:cNvPr id="22" name="Text 20"/>
          <p:cNvSpPr/>
          <p:nvPr/>
        </p:nvSpPr>
        <p:spPr>
          <a:xfrm>
            <a:off x="749808" y="3986784"/>
            <a:ext cx="3520440" cy="475488"/>
          </a:xfrm>
          <a:prstGeom prst="rect">
            <a:avLst/>
          </a:prstGeom>
          <a:noFill/>
          <a:ln/>
        </p:spPr>
        <p:txBody>
          <a:bodyPr wrap="square" lIns="0" tIns="0" rIns="0" bIns="0" rtlCol="0" anchor="ctr"/>
          <a:lstStyle/>
          <a:p>
            <a:pPr indent="0" marL="0">
              <a:buNone/>
            </a:pPr>
            <a:r>
              <a:rPr lang="en-US" sz="900" dirty="0">
                <a:solidFill>
                  <a:srgbClr val="64748B"/>
                </a:solidFill>
                <a:latin typeface="Calibri" pitchFamily="34" charset="0"/>
                <a:ea typeface="Calibri" pitchFamily="34" charset="-122"/>
                <a:cs typeface="Calibri" pitchFamily="34" charset="-120"/>
              </a:rPr>
              <a:t>Sí. Objetivos específicos, población</a:t>
            </a:r>
            <a:endParaRPr lang="en-US" sz="900" dirty="0"/>
          </a:p>
          <a:p>
            <a:pPr indent="0" marL="0">
              <a:buNone/>
            </a:pPr>
            <a:r>
              <a:rPr lang="en-US" sz="900" dirty="0">
                <a:solidFill>
                  <a:srgbClr val="64748B"/>
                </a:solidFill>
                <a:latin typeface="Calibri" pitchFamily="34" charset="0"/>
                <a:ea typeface="Calibri" pitchFamily="34" charset="-122"/>
                <a:cs typeface="Calibri" pitchFamily="34" charset="-120"/>
              </a:rPr>
              <a:t>delimitada, recursos y monitoreo.</a:t>
            </a:r>
            <a:endParaRPr lang="en-US" sz="900" dirty="0"/>
          </a:p>
        </p:txBody>
      </p:sp>
      <p:sp>
        <p:nvSpPr>
          <p:cNvPr id="23" name="Shape 21"/>
          <p:cNvSpPr/>
          <p:nvPr/>
        </p:nvSpPr>
        <p:spPr>
          <a:xfrm>
            <a:off x="4754880" y="749808"/>
            <a:ext cx="4114800" cy="4133088"/>
          </a:xfrm>
          <a:prstGeom prst="rect">
            <a:avLst/>
          </a:prstGeom>
          <a:solidFill>
            <a:srgbClr val="EAF2F8"/>
          </a:solidFill>
          <a:ln w="12700">
            <a:solidFill>
              <a:srgbClr val="CBD5E1"/>
            </a:solidFill>
            <a:prstDash val="solid"/>
          </a:ln>
        </p:spPr>
      </p:sp>
      <p:sp>
        <p:nvSpPr>
          <p:cNvPr id="24" name="Shape 22"/>
          <p:cNvSpPr/>
          <p:nvPr/>
        </p:nvSpPr>
        <p:spPr>
          <a:xfrm>
            <a:off x="4754880" y="749808"/>
            <a:ext cx="4114800" cy="347472"/>
          </a:xfrm>
          <a:prstGeom prst="rect">
            <a:avLst/>
          </a:prstGeom>
          <a:solidFill>
            <a:srgbClr val="028090"/>
          </a:solidFill>
          <a:ln w="12700">
            <a:solidFill>
              <a:srgbClr val="028090"/>
            </a:solidFill>
            <a:prstDash val="solid"/>
          </a:ln>
        </p:spPr>
      </p:sp>
      <p:sp>
        <p:nvSpPr>
          <p:cNvPr id="25" name="Text 23"/>
          <p:cNvSpPr/>
          <p:nvPr/>
        </p:nvSpPr>
        <p:spPr>
          <a:xfrm>
            <a:off x="4846320" y="749808"/>
            <a:ext cx="3931920" cy="347472"/>
          </a:xfrm>
          <a:prstGeom prst="rect">
            <a:avLst/>
          </a:prstGeom>
          <a:noFill/>
          <a:ln/>
        </p:spPr>
        <p:txBody>
          <a:bodyPr wrap="square" lIns="0" tIns="0" rIns="0" bIns="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NIVEL DE GOBIERNO</a:t>
            </a:r>
            <a:endParaRPr lang="en-US" sz="1100" dirty="0"/>
          </a:p>
        </p:txBody>
      </p:sp>
      <p:sp>
        <p:nvSpPr>
          <p:cNvPr id="26" name="Text 24"/>
          <p:cNvSpPr/>
          <p:nvPr/>
        </p:nvSpPr>
        <p:spPr>
          <a:xfrm>
            <a:off x="4828032" y="1316736"/>
            <a:ext cx="438912" cy="347472"/>
          </a:xfrm>
          <a:prstGeom prst="rect">
            <a:avLst/>
          </a:prstGeom>
          <a:noFill/>
          <a:ln/>
        </p:spPr>
        <p:txBody>
          <a:bodyPr wrap="square" lIns="0" tIns="0" rIns="0" bIns="0" rtlCol="0" anchor="ctr"/>
          <a:lstStyle/>
          <a:p>
            <a:pPr algn="ctr" indent="0" marL="0">
              <a:buNone/>
            </a:pPr>
            <a:r>
              <a:rPr lang="en-US" sz="1800" dirty="0">
                <a:solidFill>
                  <a:srgbClr val="000000"/>
                </a:solidFill>
              </a:rPr>
              <a:t>🏛️</a:t>
            </a:r>
            <a:endParaRPr lang="en-US" sz="1800" dirty="0"/>
          </a:p>
        </p:txBody>
      </p:sp>
      <p:sp>
        <p:nvSpPr>
          <p:cNvPr id="27" name="Text 25"/>
          <p:cNvSpPr/>
          <p:nvPr/>
        </p:nvSpPr>
        <p:spPr>
          <a:xfrm>
            <a:off x="5321808" y="1261872"/>
            <a:ext cx="3429000" cy="256032"/>
          </a:xfrm>
          <a:prstGeom prst="rect">
            <a:avLst/>
          </a:prstGeom>
          <a:noFill/>
          <a:ln/>
        </p:spPr>
        <p:txBody>
          <a:bodyPr wrap="square" lIns="0" tIns="0" rIns="0" bIns="0" rtlCol="0" anchor="ctr"/>
          <a:lstStyle/>
          <a:p>
            <a:pPr indent="0" marL="0">
              <a:buNone/>
            </a:pPr>
            <a:r>
              <a:rPr lang="en-US" sz="1000" b="1" dirty="0">
                <a:solidFill>
                  <a:srgbClr val="028090"/>
                </a:solidFill>
                <a:latin typeface="Calibri" pitchFamily="34" charset="0"/>
                <a:ea typeface="Calibri" pitchFamily="34" charset="-122"/>
                <a:cs typeface="Calibri" pitchFamily="34" charset="-120"/>
              </a:rPr>
              <a:t>Jurisdicción provincial</a:t>
            </a:r>
            <a:endParaRPr lang="en-US" sz="1000" dirty="0"/>
          </a:p>
        </p:txBody>
      </p:sp>
      <p:sp>
        <p:nvSpPr>
          <p:cNvPr id="28" name="Text 26"/>
          <p:cNvSpPr/>
          <p:nvPr/>
        </p:nvSpPr>
        <p:spPr>
          <a:xfrm>
            <a:off x="5321808" y="1536192"/>
            <a:ext cx="3429000" cy="475488"/>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Bajo la órbita de la DGCyE, con potestad para dictar resoluciones de alcance provincial.</a:t>
            </a:r>
            <a:endParaRPr lang="en-US" sz="850" dirty="0"/>
          </a:p>
        </p:txBody>
      </p:sp>
      <p:sp>
        <p:nvSpPr>
          <p:cNvPr id="29" name="Text 27"/>
          <p:cNvSpPr/>
          <p:nvPr/>
        </p:nvSpPr>
        <p:spPr>
          <a:xfrm>
            <a:off x="4828032" y="2139696"/>
            <a:ext cx="438912" cy="347472"/>
          </a:xfrm>
          <a:prstGeom prst="rect">
            <a:avLst/>
          </a:prstGeom>
          <a:noFill/>
          <a:ln/>
        </p:spPr>
        <p:txBody>
          <a:bodyPr wrap="square" lIns="0" tIns="0" rIns="0" bIns="0" rtlCol="0" anchor="ctr"/>
          <a:lstStyle/>
          <a:p>
            <a:pPr algn="ctr" indent="0" marL="0">
              <a:buNone/>
            </a:pPr>
            <a:r>
              <a:rPr lang="en-US" sz="1800" dirty="0">
                <a:solidFill>
                  <a:srgbClr val="000000"/>
                </a:solidFill>
              </a:rPr>
              <a:t>⚖️</a:t>
            </a:r>
            <a:endParaRPr lang="en-US" sz="1800" dirty="0"/>
          </a:p>
        </p:txBody>
      </p:sp>
      <p:sp>
        <p:nvSpPr>
          <p:cNvPr id="30" name="Text 28"/>
          <p:cNvSpPr/>
          <p:nvPr/>
        </p:nvSpPr>
        <p:spPr>
          <a:xfrm>
            <a:off x="5321808" y="2084832"/>
            <a:ext cx="3429000" cy="256032"/>
          </a:xfrm>
          <a:prstGeom prst="rect">
            <a:avLst/>
          </a:prstGeom>
          <a:noFill/>
          <a:ln/>
        </p:spPr>
        <p:txBody>
          <a:bodyPr wrap="square" lIns="0" tIns="0" rIns="0" bIns="0" rtlCol="0" anchor="ctr"/>
          <a:lstStyle/>
          <a:p>
            <a:pPr indent="0" marL="0">
              <a:buNone/>
            </a:pPr>
            <a:r>
              <a:rPr lang="en-US" sz="1000" b="1" dirty="0">
                <a:solidFill>
                  <a:srgbClr val="1B4F72"/>
                </a:solidFill>
                <a:latin typeface="Calibri" pitchFamily="34" charset="0"/>
                <a:ea typeface="Calibri" pitchFamily="34" charset="-122"/>
                <a:cs typeface="Calibri" pitchFamily="34" charset="-120"/>
              </a:rPr>
              <a:t>Ley provincial 15.534 (2025)</a:t>
            </a:r>
            <a:endParaRPr lang="en-US" sz="1000" dirty="0"/>
          </a:p>
        </p:txBody>
      </p:sp>
      <p:sp>
        <p:nvSpPr>
          <p:cNvPr id="31" name="Text 29"/>
          <p:cNvSpPr/>
          <p:nvPr/>
        </p:nvSpPr>
        <p:spPr>
          <a:xfrm>
            <a:off x="5321808" y="2359152"/>
            <a:ext cx="3429000" cy="475488"/>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En 2025 la Provincia sancionó la ley 15.534 que prohíbe el uso de celulares en escuelas bonaerenses. Marco normativo central del programa.</a:t>
            </a:r>
            <a:endParaRPr lang="en-US" sz="850" dirty="0"/>
          </a:p>
        </p:txBody>
      </p:sp>
      <p:sp>
        <p:nvSpPr>
          <p:cNvPr id="32" name="Text 30"/>
          <p:cNvSpPr/>
          <p:nvPr/>
        </p:nvSpPr>
        <p:spPr>
          <a:xfrm>
            <a:off x="4828032" y="2962656"/>
            <a:ext cx="438912" cy="347472"/>
          </a:xfrm>
          <a:prstGeom prst="rect">
            <a:avLst/>
          </a:prstGeom>
          <a:noFill/>
          <a:ln/>
        </p:spPr>
        <p:txBody>
          <a:bodyPr wrap="square" lIns="0" tIns="0" rIns="0" bIns="0" rtlCol="0" anchor="ctr"/>
          <a:lstStyle/>
          <a:p>
            <a:pPr algn="ctr" indent="0" marL="0">
              <a:buNone/>
            </a:pPr>
            <a:r>
              <a:rPr lang="en-US" sz="1800" dirty="0">
                <a:solidFill>
                  <a:srgbClr val="000000"/>
                </a:solidFill>
              </a:rPr>
              <a:t>🏙️</a:t>
            </a:r>
            <a:endParaRPr lang="en-US" sz="1800" dirty="0"/>
          </a:p>
        </p:txBody>
      </p:sp>
      <p:sp>
        <p:nvSpPr>
          <p:cNvPr id="33" name="Text 31"/>
          <p:cNvSpPr/>
          <p:nvPr/>
        </p:nvSpPr>
        <p:spPr>
          <a:xfrm>
            <a:off x="5321808" y="2907792"/>
            <a:ext cx="3429000" cy="256032"/>
          </a:xfrm>
          <a:prstGeom prst="rect">
            <a:avLst/>
          </a:prstGeom>
          <a:noFill/>
          <a:ln/>
        </p:spPr>
        <p:txBody>
          <a:bodyPr wrap="square" lIns="0" tIns="0" rIns="0" bIns="0" rtlCol="0" anchor="ctr"/>
          <a:lstStyle/>
          <a:p>
            <a:pPr indent="0" marL="0">
              <a:buNone/>
            </a:pPr>
            <a:r>
              <a:rPr lang="en-US" sz="1000" b="1" dirty="0">
                <a:solidFill>
                  <a:srgbClr val="E67E22"/>
                </a:solidFill>
                <a:latin typeface="Calibri" pitchFamily="34" charset="0"/>
                <a:ea typeface="Calibri" pitchFamily="34" charset="-122"/>
                <a:cs typeface="Calibri" pitchFamily="34" charset="-120"/>
              </a:rPr>
              <a:t>Antecedente: CABA 2024</a:t>
            </a:r>
            <a:endParaRPr lang="en-US" sz="1000" dirty="0"/>
          </a:p>
        </p:txBody>
      </p:sp>
      <p:sp>
        <p:nvSpPr>
          <p:cNvPr id="34" name="Text 32"/>
          <p:cNvSpPr/>
          <p:nvPr/>
        </p:nvSpPr>
        <p:spPr>
          <a:xfrm>
            <a:off x="5321808" y="3182112"/>
            <a:ext cx="3429000" cy="475488"/>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La Ciudad de Buenos Aires reguló el uso del celular en sus escuelas en agosto de 2024 mediante resolución ministerial, sin requerir modificación legislativa.</a:t>
            </a:r>
            <a:endParaRPr lang="en-US" sz="850" dirty="0"/>
          </a:p>
        </p:txBody>
      </p:sp>
      <p:sp>
        <p:nvSpPr>
          <p:cNvPr id="35" name="Text 33"/>
          <p:cNvSpPr/>
          <p:nvPr/>
        </p:nvSpPr>
        <p:spPr>
          <a:xfrm>
            <a:off x="4828032" y="3785616"/>
            <a:ext cx="438912" cy="347472"/>
          </a:xfrm>
          <a:prstGeom prst="rect">
            <a:avLst/>
          </a:prstGeom>
          <a:noFill/>
          <a:ln/>
        </p:spPr>
        <p:txBody>
          <a:bodyPr wrap="square" lIns="0" tIns="0" rIns="0" bIns="0" rtlCol="0" anchor="ctr"/>
          <a:lstStyle/>
          <a:p>
            <a:pPr algn="ctr" indent="0" marL="0">
              <a:buNone/>
            </a:pPr>
            <a:r>
              <a:rPr lang="en-US" sz="1800" dirty="0">
                <a:solidFill>
                  <a:srgbClr val="000000"/>
                </a:solidFill>
              </a:rPr>
              <a:t>⚙️</a:t>
            </a:r>
            <a:endParaRPr lang="en-US" sz="1800" dirty="0"/>
          </a:p>
        </p:txBody>
      </p:sp>
      <p:sp>
        <p:nvSpPr>
          <p:cNvPr id="36" name="Text 34"/>
          <p:cNvSpPr/>
          <p:nvPr/>
        </p:nvSpPr>
        <p:spPr>
          <a:xfrm>
            <a:off x="5321808" y="3730752"/>
            <a:ext cx="3429000" cy="256032"/>
          </a:xfrm>
          <a:prstGeom prst="rect">
            <a:avLst/>
          </a:prstGeom>
          <a:noFill/>
          <a:ln/>
        </p:spPr>
        <p:txBody>
          <a:bodyPr wrap="square" lIns="0" tIns="0" rIns="0" bIns="0" rtlCol="0" anchor="ctr"/>
          <a:lstStyle/>
          <a:p>
            <a:pPr indent="0" marL="0">
              <a:buNone/>
            </a:pPr>
            <a:r>
              <a:rPr lang="en-US" sz="1000" b="1" dirty="0">
                <a:solidFill>
                  <a:srgbClr val="0D1B2A"/>
                </a:solidFill>
                <a:latin typeface="Calibri" pitchFamily="34" charset="0"/>
                <a:ea typeface="Calibri" pitchFamily="34" charset="-122"/>
                <a:cs typeface="Calibri" pitchFamily="34" charset="-120"/>
              </a:rPr>
              <a:t>¿Por qué provincial?</a:t>
            </a:r>
            <a:endParaRPr lang="en-US" sz="1000" dirty="0"/>
          </a:p>
        </p:txBody>
      </p:sp>
      <p:sp>
        <p:nvSpPr>
          <p:cNvPr id="37" name="Text 35"/>
          <p:cNvSpPr/>
          <p:nvPr/>
        </p:nvSpPr>
        <p:spPr>
          <a:xfrm>
            <a:off x="5321808" y="4005072"/>
            <a:ext cx="3429000" cy="475488"/>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Combina alcance suficiente con capacidad de gestión concreta. Una norma nacional sería imprecisa; una escolar, fragmentada.</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8FA"/>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4F72"/>
          </a:solidFill>
          <a:ln w="12700">
            <a:solidFill>
              <a:srgbClr val="1B4F72"/>
            </a:solidFill>
            <a:prstDash val="solid"/>
          </a:ln>
        </p:spPr>
      </p:sp>
      <p:sp>
        <p:nvSpPr>
          <p:cNvPr id="3" name="Text 1"/>
          <p:cNvSpPr/>
          <p:nvPr/>
        </p:nvSpPr>
        <p:spPr>
          <a:xfrm>
            <a:off x="320040" y="0"/>
            <a:ext cx="8503920" cy="594360"/>
          </a:xfrm>
          <a:prstGeom prst="rect">
            <a:avLst/>
          </a:prstGeom>
          <a:noFill/>
          <a:ln/>
        </p:spPr>
        <p:txBody>
          <a:bodyPr wrap="square" lIns="0" tIns="0" rIns="0" bIns="0" rtlCol="0" anchor="ctr"/>
          <a:lstStyle/>
          <a:p>
            <a:pPr algn="l" indent="0" marL="0">
              <a:buNone/>
            </a:pPr>
            <a:r>
              <a:rPr lang="en-US" sz="1700" b="1" dirty="0">
                <a:solidFill>
                  <a:srgbClr val="FFFFFF"/>
                </a:solidFill>
                <a:latin typeface="Calibri" pitchFamily="34" charset="0"/>
                <a:ea typeface="Calibri" pitchFamily="34" charset="-122"/>
                <a:cs typeface="Calibri" pitchFamily="34" charset="-120"/>
              </a:rPr>
              <a:t>FUNDAMENTACIÓN  |  ¿POR QUÉ INTERVENIR?</a:t>
            </a:r>
            <a:endParaRPr lang="en-US" sz="1700" dirty="0"/>
          </a:p>
        </p:txBody>
      </p:sp>
      <p:sp>
        <p:nvSpPr>
          <p:cNvPr id="4" name="Shape 2"/>
          <p:cNvSpPr/>
          <p:nvPr/>
        </p:nvSpPr>
        <p:spPr>
          <a:xfrm>
            <a:off x="228600" y="749808"/>
            <a:ext cx="2103120" cy="1664208"/>
          </a:xfrm>
          <a:prstGeom prst="rect">
            <a:avLst/>
          </a:prstGeom>
          <a:solidFill>
            <a:srgbClr val="1B4F72"/>
          </a:solidFill>
          <a:ln w="12700">
            <a:solidFill>
              <a:srgbClr val="1B4F72"/>
            </a:solidFill>
            <a:prstDash val="solid"/>
          </a:ln>
        </p:spPr>
      </p:sp>
      <p:sp>
        <p:nvSpPr>
          <p:cNvPr id="5" name="Text 3"/>
          <p:cNvSpPr/>
          <p:nvPr/>
        </p:nvSpPr>
        <p:spPr>
          <a:xfrm>
            <a:off x="228600" y="822960"/>
            <a:ext cx="2103120" cy="822960"/>
          </a:xfrm>
          <a:prstGeom prst="rect">
            <a:avLst/>
          </a:prstGeom>
          <a:noFill/>
          <a:ln/>
        </p:spPr>
        <p:txBody>
          <a:bodyPr wrap="square" lIns="0" tIns="0" rIns="0" bIns="0" rtlCol="0" anchor="ctr"/>
          <a:lstStyle/>
          <a:p>
            <a:pPr algn="ctr" indent="0" marL="0">
              <a:buNone/>
            </a:pPr>
            <a:r>
              <a:rPr lang="en-US" sz="5600" b="1" dirty="0">
                <a:solidFill>
                  <a:srgbClr val="FFFFFF"/>
                </a:solidFill>
                <a:latin typeface="Georgia" pitchFamily="34" charset="0"/>
                <a:ea typeface="Georgia" pitchFamily="34" charset="-122"/>
                <a:cs typeface="Georgia" pitchFamily="34" charset="-120"/>
              </a:rPr>
              <a:t>54%</a:t>
            </a:r>
            <a:endParaRPr lang="en-US" sz="5600" dirty="0"/>
          </a:p>
        </p:txBody>
      </p:sp>
      <p:sp>
        <p:nvSpPr>
          <p:cNvPr id="6" name="Text 4"/>
          <p:cNvSpPr/>
          <p:nvPr/>
        </p:nvSpPr>
        <p:spPr>
          <a:xfrm>
            <a:off x="228600" y="1627632"/>
            <a:ext cx="2103120" cy="685800"/>
          </a:xfrm>
          <a:prstGeom prst="rect">
            <a:avLst/>
          </a:prstGeom>
          <a:noFill/>
          <a:ln/>
        </p:spPr>
        <p:txBody>
          <a:bodyPr wrap="square" lIns="0" tIns="0" rIns="0" bIns="0" rtlCol="0" anchor="ctr"/>
          <a:lstStyle/>
          <a:p>
            <a:pPr algn="ctr" indent="0" marL="0">
              <a:buNone/>
            </a:pPr>
            <a:r>
              <a:rPr lang="en-US" sz="850" dirty="0">
                <a:solidFill>
                  <a:srgbClr val="EAF2F8"/>
                </a:solidFill>
                <a:latin typeface="Calibri" pitchFamily="34" charset="0"/>
                <a:ea typeface="Calibri" pitchFamily="34" charset="-122"/>
                <a:cs typeface="Calibri" pitchFamily="34" charset="-120"/>
              </a:rPr>
              <a:t>de estudiantes argentinos</a:t>
            </a:r>
            <a:endParaRPr lang="en-US" sz="850" dirty="0"/>
          </a:p>
          <a:p>
            <a:pPr algn="ctr" indent="0" marL="0">
              <a:buNone/>
            </a:pPr>
            <a:r>
              <a:rPr lang="en-US" sz="850" dirty="0">
                <a:solidFill>
                  <a:srgbClr val="EAF2F8"/>
                </a:solidFill>
                <a:latin typeface="Calibri" pitchFamily="34" charset="0"/>
                <a:ea typeface="Calibri" pitchFamily="34" charset="-122"/>
                <a:cs typeface="Calibri" pitchFamily="34" charset="-120"/>
              </a:rPr>
              <a:t>se distrae con su propio</a:t>
            </a:r>
            <a:endParaRPr lang="en-US" sz="850" dirty="0"/>
          </a:p>
          <a:p>
            <a:pPr algn="ctr" indent="0" marL="0">
              <a:buNone/>
            </a:pPr>
            <a:r>
              <a:rPr lang="en-US" sz="850" dirty="0">
                <a:solidFill>
                  <a:srgbClr val="EAF2F8"/>
                </a:solidFill>
                <a:latin typeface="Calibri" pitchFamily="34" charset="0"/>
                <a:ea typeface="Calibri" pitchFamily="34" charset="-122"/>
                <a:cs typeface="Calibri" pitchFamily="34" charset="-120"/>
              </a:rPr>
              <a:t>celular en clase (PISA 2022)</a:t>
            </a:r>
            <a:endParaRPr lang="en-US" sz="850" dirty="0"/>
          </a:p>
        </p:txBody>
      </p:sp>
      <p:sp>
        <p:nvSpPr>
          <p:cNvPr id="7" name="Text 5"/>
          <p:cNvSpPr/>
          <p:nvPr/>
        </p:nvSpPr>
        <p:spPr>
          <a:xfrm>
            <a:off x="2514600" y="749808"/>
            <a:ext cx="6400800" cy="256032"/>
          </a:xfrm>
          <a:prstGeom prst="rect">
            <a:avLst/>
          </a:prstGeom>
          <a:noFill/>
          <a:ln/>
        </p:spPr>
        <p:txBody>
          <a:bodyPr wrap="square" lIns="0" tIns="0" rIns="0" bIns="0" rtlCol="0" anchor="ctr"/>
          <a:lstStyle/>
          <a:p>
            <a:pPr indent="0" marL="0">
              <a:buNone/>
            </a:pPr>
            <a:r>
              <a:rPr lang="en-US" sz="1000" b="1" dirty="0">
                <a:solidFill>
                  <a:srgbClr val="1A252F"/>
                </a:solidFill>
                <a:latin typeface="Calibri" pitchFamily="34" charset="0"/>
                <a:ea typeface="Calibri" pitchFamily="34" charset="-122"/>
                <a:cs typeface="Calibri" pitchFamily="34" charset="-120"/>
              </a:rPr>
              <a:t>Comparación internacional — % distracción en clase (PISA 2022)</a:t>
            </a:r>
            <a:endParaRPr lang="en-US" sz="1000" dirty="0"/>
          </a:p>
        </p:txBody>
      </p:sp>
      <p:sp>
        <p:nvSpPr>
          <p:cNvPr id="8" name="Text 6"/>
          <p:cNvSpPr/>
          <p:nvPr/>
        </p:nvSpPr>
        <p:spPr>
          <a:xfrm>
            <a:off x="2514600" y="1078992"/>
            <a:ext cx="1508760" cy="219456"/>
          </a:xfrm>
          <a:prstGeom prst="rect">
            <a:avLst/>
          </a:prstGeom>
          <a:noFill/>
          <a:ln/>
        </p:spPr>
        <p:txBody>
          <a:bodyPr wrap="square" lIns="0" tIns="0" rIns="0" bIns="0" rtlCol="0" anchor="ctr"/>
          <a:lstStyle/>
          <a:p>
            <a:pPr algn="r" indent="0" marL="0">
              <a:buNone/>
            </a:pPr>
            <a:r>
              <a:rPr lang="en-US" sz="900" dirty="0">
                <a:solidFill>
                  <a:srgbClr val="1A252F"/>
                </a:solidFill>
                <a:latin typeface="Calibri" pitchFamily="34" charset="0"/>
                <a:ea typeface="Calibri" pitchFamily="34" charset="-122"/>
                <a:cs typeface="Calibri" pitchFamily="34" charset="-120"/>
              </a:rPr>
              <a:t>🇯🇵 Japón</a:t>
            </a:r>
            <a:endParaRPr lang="en-US" sz="900" dirty="0"/>
          </a:p>
        </p:txBody>
      </p:sp>
      <p:sp>
        <p:nvSpPr>
          <p:cNvPr id="9" name="Shape 7"/>
          <p:cNvSpPr/>
          <p:nvPr/>
        </p:nvSpPr>
        <p:spPr>
          <a:xfrm>
            <a:off x="4096512" y="1115568"/>
            <a:ext cx="358140" cy="146304"/>
          </a:xfrm>
          <a:prstGeom prst="rect">
            <a:avLst/>
          </a:prstGeom>
          <a:solidFill>
            <a:srgbClr val="028090"/>
          </a:solidFill>
          <a:ln w="12700">
            <a:solidFill>
              <a:srgbClr val="028090"/>
            </a:solidFill>
            <a:prstDash val="solid"/>
          </a:ln>
        </p:spPr>
      </p:sp>
      <p:sp>
        <p:nvSpPr>
          <p:cNvPr id="10" name="Text 8"/>
          <p:cNvSpPr/>
          <p:nvPr/>
        </p:nvSpPr>
        <p:spPr>
          <a:xfrm>
            <a:off x="4500372" y="1078992"/>
            <a:ext cx="502920" cy="219456"/>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5%</a:t>
            </a:r>
            <a:endParaRPr lang="en-US" sz="900" dirty="0"/>
          </a:p>
        </p:txBody>
      </p:sp>
      <p:sp>
        <p:nvSpPr>
          <p:cNvPr id="11" name="Text 9"/>
          <p:cNvSpPr/>
          <p:nvPr/>
        </p:nvSpPr>
        <p:spPr>
          <a:xfrm>
            <a:off x="2514600" y="1335024"/>
            <a:ext cx="1508760" cy="219456"/>
          </a:xfrm>
          <a:prstGeom prst="rect">
            <a:avLst/>
          </a:prstGeom>
          <a:noFill/>
          <a:ln/>
        </p:spPr>
        <p:txBody>
          <a:bodyPr wrap="square" lIns="0" tIns="0" rIns="0" bIns="0" rtlCol="0" anchor="ctr"/>
          <a:lstStyle/>
          <a:p>
            <a:pPr algn="r" indent="0" marL="0">
              <a:buNone/>
            </a:pPr>
            <a:r>
              <a:rPr lang="en-US" sz="900" dirty="0">
                <a:solidFill>
                  <a:srgbClr val="1A252F"/>
                </a:solidFill>
                <a:latin typeface="Calibri" pitchFamily="34" charset="0"/>
                <a:ea typeface="Calibri" pitchFamily="34" charset="-122"/>
                <a:cs typeface="Calibri" pitchFamily="34" charset="-120"/>
              </a:rPr>
              <a:t>🇰🇷 Corea del Sur</a:t>
            </a:r>
            <a:endParaRPr lang="en-US" sz="900" dirty="0"/>
          </a:p>
        </p:txBody>
      </p:sp>
      <p:sp>
        <p:nvSpPr>
          <p:cNvPr id="12" name="Shape 10"/>
          <p:cNvSpPr/>
          <p:nvPr/>
        </p:nvSpPr>
        <p:spPr>
          <a:xfrm>
            <a:off x="4096512" y="1371600"/>
            <a:ext cx="644652" cy="146304"/>
          </a:xfrm>
          <a:prstGeom prst="rect">
            <a:avLst/>
          </a:prstGeom>
          <a:solidFill>
            <a:srgbClr val="028090"/>
          </a:solidFill>
          <a:ln w="12700">
            <a:solidFill>
              <a:srgbClr val="028090"/>
            </a:solidFill>
            <a:prstDash val="solid"/>
          </a:ln>
        </p:spPr>
      </p:sp>
      <p:sp>
        <p:nvSpPr>
          <p:cNvPr id="13" name="Text 11"/>
          <p:cNvSpPr/>
          <p:nvPr/>
        </p:nvSpPr>
        <p:spPr>
          <a:xfrm>
            <a:off x="4786884" y="1335024"/>
            <a:ext cx="502920" cy="219456"/>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9%</a:t>
            </a:r>
            <a:endParaRPr lang="en-US" sz="900" dirty="0"/>
          </a:p>
        </p:txBody>
      </p:sp>
      <p:sp>
        <p:nvSpPr>
          <p:cNvPr id="14" name="Text 12"/>
          <p:cNvSpPr/>
          <p:nvPr/>
        </p:nvSpPr>
        <p:spPr>
          <a:xfrm>
            <a:off x="2514600" y="1591056"/>
            <a:ext cx="1508760" cy="219456"/>
          </a:xfrm>
          <a:prstGeom prst="rect">
            <a:avLst/>
          </a:prstGeom>
          <a:noFill/>
          <a:ln/>
        </p:spPr>
        <p:txBody>
          <a:bodyPr wrap="square" lIns="0" tIns="0" rIns="0" bIns="0" rtlCol="0" anchor="ctr"/>
          <a:lstStyle/>
          <a:p>
            <a:pPr algn="r" indent="0" marL="0">
              <a:buNone/>
            </a:pPr>
            <a:r>
              <a:rPr lang="en-US" sz="900" dirty="0">
                <a:solidFill>
                  <a:srgbClr val="1A252F"/>
                </a:solidFill>
                <a:latin typeface="Calibri" pitchFamily="34" charset="0"/>
                <a:ea typeface="Calibri" pitchFamily="34" charset="-122"/>
                <a:cs typeface="Calibri" pitchFamily="34" charset="-120"/>
              </a:rPr>
              <a:t>🇲🇽 México</a:t>
            </a:r>
            <a:endParaRPr lang="en-US" sz="900" dirty="0"/>
          </a:p>
        </p:txBody>
      </p:sp>
      <p:sp>
        <p:nvSpPr>
          <p:cNvPr id="15" name="Shape 13"/>
          <p:cNvSpPr/>
          <p:nvPr/>
        </p:nvSpPr>
        <p:spPr>
          <a:xfrm>
            <a:off x="4096512" y="1627632"/>
            <a:ext cx="2005584" cy="146304"/>
          </a:xfrm>
          <a:prstGeom prst="rect">
            <a:avLst/>
          </a:prstGeom>
          <a:solidFill>
            <a:srgbClr val="E67E22"/>
          </a:solidFill>
          <a:ln w="12700">
            <a:solidFill>
              <a:srgbClr val="E67E22"/>
            </a:solidFill>
            <a:prstDash val="solid"/>
          </a:ln>
        </p:spPr>
      </p:sp>
      <p:sp>
        <p:nvSpPr>
          <p:cNvPr id="16" name="Text 14"/>
          <p:cNvSpPr/>
          <p:nvPr/>
        </p:nvSpPr>
        <p:spPr>
          <a:xfrm>
            <a:off x="6147816" y="1591056"/>
            <a:ext cx="502920" cy="219456"/>
          </a:xfrm>
          <a:prstGeom prst="rect">
            <a:avLst/>
          </a:prstGeom>
          <a:noFill/>
          <a:ln/>
        </p:spPr>
        <p:txBody>
          <a:bodyPr wrap="square" lIns="0" tIns="0" rIns="0" bIns="0" rtlCol="0" anchor="ctr"/>
          <a:lstStyle/>
          <a:p>
            <a:pPr indent="0" marL="0">
              <a:buNone/>
            </a:pPr>
            <a:r>
              <a:rPr lang="en-US" sz="900" b="1" dirty="0">
                <a:solidFill>
                  <a:srgbClr val="E67E22"/>
                </a:solidFill>
                <a:latin typeface="Calibri" pitchFamily="34" charset="0"/>
                <a:ea typeface="Calibri" pitchFamily="34" charset="-122"/>
                <a:cs typeface="Calibri" pitchFamily="34" charset="-120"/>
              </a:rPr>
              <a:t>28%</a:t>
            </a:r>
            <a:endParaRPr lang="en-US" sz="900" dirty="0"/>
          </a:p>
        </p:txBody>
      </p:sp>
      <p:sp>
        <p:nvSpPr>
          <p:cNvPr id="17" name="Text 15"/>
          <p:cNvSpPr/>
          <p:nvPr/>
        </p:nvSpPr>
        <p:spPr>
          <a:xfrm>
            <a:off x="2514600" y="1847088"/>
            <a:ext cx="1508760" cy="219456"/>
          </a:xfrm>
          <a:prstGeom prst="rect">
            <a:avLst/>
          </a:prstGeom>
          <a:noFill/>
          <a:ln/>
        </p:spPr>
        <p:txBody>
          <a:bodyPr wrap="square" lIns="0" tIns="0" rIns="0" bIns="0" rtlCol="0" anchor="ctr"/>
          <a:lstStyle/>
          <a:p>
            <a:pPr algn="r" indent="0" marL="0">
              <a:buNone/>
            </a:pPr>
            <a:r>
              <a:rPr lang="en-US" sz="900" dirty="0">
                <a:solidFill>
                  <a:srgbClr val="1A252F"/>
                </a:solidFill>
                <a:latin typeface="Calibri" pitchFamily="34" charset="0"/>
                <a:ea typeface="Calibri" pitchFamily="34" charset="-122"/>
                <a:cs typeface="Calibri" pitchFamily="34" charset="-120"/>
              </a:rPr>
              <a:t>🇧🇷 Brasil</a:t>
            </a:r>
            <a:endParaRPr lang="en-US" sz="900" dirty="0"/>
          </a:p>
        </p:txBody>
      </p:sp>
      <p:sp>
        <p:nvSpPr>
          <p:cNvPr id="18" name="Shape 16"/>
          <p:cNvSpPr/>
          <p:nvPr/>
        </p:nvSpPr>
        <p:spPr>
          <a:xfrm>
            <a:off x="4096512" y="1883664"/>
            <a:ext cx="2363724" cy="146304"/>
          </a:xfrm>
          <a:prstGeom prst="rect">
            <a:avLst/>
          </a:prstGeom>
          <a:solidFill>
            <a:srgbClr val="E67E22"/>
          </a:solidFill>
          <a:ln w="12700">
            <a:solidFill>
              <a:srgbClr val="E67E22"/>
            </a:solidFill>
            <a:prstDash val="solid"/>
          </a:ln>
        </p:spPr>
      </p:sp>
      <p:sp>
        <p:nvSpPr>
          <p:cNvPr id="19" name="Text 17"/>
          <p:cNvSpPr/>
          <p:nvPr/>
        </p:nvSpPr>
        <p:spPr>
          <a:xfrm>
            <a:off x="6505956" y="1847088"/>
            <a:ext cx="502920" cy="219456"/>
          </a:xfrm>
          <a:prstGeom prst="rect">
            <a:avLst/>
          </a:prstGeom>
          <a:noFill/>
          <a:ln/>
        </p:spPr>
        <p:txBody>
          <a:bodyPr wrap="square" lIns="0" tIns="0" rIns="0" bIns="0" rtlCol="0" anchor="ctr"/>
          <a:lstStyle/>
          <a:p>
            <a:pPr indent="0" marL="0">
              <a:buNone/>
            </a:pPr>
            <a:r>
              <a:rPr lang="en-US" sz="900" b="1" dirty="0">
                <a:solidFill>
                  <a:srgbClr val="E67E22"/>
                </a:solidFill>
                <a:latin typeface="Calibri" pitchFamily="34" charset="0"/>
                <a:ea typeface="Calibri" pitchFamily="34" charset="-122"/>
                <a:cs typeface="Calibri" pitchFamily="34" charset="-120"/>
              </a:rPr>
              <a:t>33%</a:t>
            </a:r>
            <a:endParaRPr lang="en-US" sz="900" dirty="0"/>
          </a:p>
        </p:txBody>
      </p:sp>
      <p:sp>
        <p:nvSpPr>
          <p:cNvPr id="20" name="Text 18"/>
          <p:cNvSpPr/>
          <p:nvPr/>
        </p:nvSpPr>
        <p:spPr>
          <a:xfrm>
            <a:off x="2514600" y="2103120"/>
            <a:ext cx="1508760" cy="219456"/>
          </a:xfrm>
          <a:prstGeom prst="rect">
            <a:avLst/>
          </a:prstGeom>
          <a:noFill/>
          <a:ln/>
        </p:spPr>
        <p:txBody>
          <a:bodyPr wrap="square" lIns="0" tIns="0" rIns="0" bIns="0" rtlCol="0" anchor="ctr"/>
          <a:lstStyle/>
          <a:p>
            <a:pPr algn="r" indent="0" marL="0">
              <a:buNone/>
            </a:pPr>
            <a:r>
              <a:rPr lang="en-US" sz="900" dirty="0">
                <a:solidFill>
                  <a:srgbClr val="1A252F"/>
                </a:solidFill>
                <a:latin typeface="Calibri" pitchFamily="34" charset="0"/>
                <a:ea typeface="Calibri" pitchFamily="34" charset="-122"/>
                <a:cs typeface="Calibri" pitchFamily="34" charset="-120"/>
              </a:rPr>
              <a:t>🇦🇷 Argentina</a:t>
            </a:r>
            <a:endParaRPr lang="en-US" sz="900" dirty="0"/>
          </a:p>
        </p:txBody>
      </p:sp>
      <p:sp>
        <p:nvSpPr>
          <p:cNvPr id="21" name="Shape 19"/>
          <p:cNvSpPr/>
          <p:nvPr/>
        </p:nvSpPr>
        <p:spPr>
          <a:xfrm>
            <a:off x="4096512" y="2139696"/>
            <a:ext cx="3867912" cy="146304"/>
          </a:xfrm>
          <a:prstGeom prst="rect">
            <a:avLst/>
          </a:prstGeom>
          <a:solidFill>
            <a:srgbClr val="1B4F72"/>
          </a:solidFill>
          <a:ln w="12700">
            <a:solidFill>
              <a:srgbClr val="1B4F72"/>
            </a:solidFill>
            <a:prstDash val="solid"/>
          </a:ln>
        </p:spPr>
      </p:sp>
      <p:sp>
        <p:nvSpPr>
          <p:cNvPr id="22" name="Text 20"/>
          <p:cNvSpPr/>
          <p:nvPr/>
        </p:nvSpPr>
        <p:spPr>
          <a:xfrm>
            <a:off x="8010144" y="2103120"/>
            <a:ext cx="502920" cy="219456"/>
          </a:xfrm>
          <a:prstGeom prst="rect">
            <a:avLst/>
          </a:prstGeom>
          <a:noFill/>
          <a:ln/>
        </p:spPr>
        <p:txBody>
          <a:bodyPr wrap="square" lIns="0" tIns="0" rIns="0" bIns="0" rtlCol="0" anchor="ctr"/>
          <a:lstStyle/>
          <a:p>
            <a:pPr indent="0" marL="0">
              <a:buNone/>
            </a:pPr>
            <a:r>
              <a:rPr lang="en-US" sz="900" b="1" dirty="0">
                <a:solidFill>
                  <a:srgbClr val="1B4F72"/>
                </a:solidFill>
                <a:latin typeface="Calibri" pitchFamily="34" charset="0"/>
                <a:ea typeface="Calibri" pitchFamily="34" charset="-122"/>
                <a:cs typeface="Calibri" pitchFamily="34" charset="-120"/>
              </a:rPr>
              <a:t>54%</a:t>
            </a:r>
            <a:endParaRPr lang="en-US" sz="900" dirty="0"/>
          </a:p>
        </p:txBody>
      </p:sp>
      <p:sp>
        <p:nvSpPr>
          <p:cNvPr id="23" name="Shape 21"/>
          <p:cNvSpPr/>
          <p:nvPr/>
        </p:nvSpPr>
        <p:spPr>
          <a:xfrm>
            <a:off x="2514600" y="2441448"/>
            <a:ext cx="6400800" cy="292608"/>
          </a:xfrm>
          <a:prstGeom prst="rect">
            <a:avLst/>
          </a:prstGeom>
          <a:solidFill>
            <a:srgbClr val="D6EAF8"/>
          </a:solidFill>
          <a:ln w="12700">
            <a:solidFill>
              <a:srgbClr val="D6EAF8"/>
            </a:solidFill>
            <a:prstDash val="solid"/>
          </a:ln>
        </p:spPr>
      </p:sp>
      <p:sp>
        <p:nvSpPr>
          <p:cNvPr id="24" name="Text 22"/>
          <p:cNvSpPr/>
          <p:nvPr/>
        </p:nvSpPr>
        <p:spPr>
          <a:xfrm>
            <a:off x="2651760" y="2441448"/>
            <a:ext cx="6126480" cy="292608"/>
          </a:xfrm>
          <a:prstGeom prst="rect">
            <a:avLst/>
          </a:prstGeom>
          <a:noFill/>
          <a:ln/>
        </p:spPr>
        <p:txBody>
          <a:bodyPr wrap="square" lIns="0" tIns="0" rIns="0" bIns="0" rtlCol="0" anchor="ctr"/>
          <a:lstStyle/>
          <a:p>
            <a:pPr indent="0" marL="0">
              <a:buNone/>
            </a:pPr>
            <a:r>
              <a:rPr lang="en-US" sz="800" i="1" dirty="0">
                <a:solidFill>
                  <a:srgbClr val="1B4F72"/>
                </a:solidFill>
                <a:latin typeface="Calibri" pitchFamily="34" charset="0"/>
                <a:ea typeface="Calibri" pitchFamily="34" charset="-122"/>
                <a:cs typeface="Calibri" pitchFamily="34" charset="-120"/>
              </a:rPr>
              <a:t>El 46% se distrae por el celular de sus compañeros  ·  El 54% usa el dispositivo todos los días dentro del establecimiento (PISA 2022)</a:t>
            </a:r>
            <a:endParaRPr lang="en-US" sz="800" dirty="0"/>
          </a:p>
        </p:txBody>
      </p:sp>
      <p:sp>
        <p:nvSpPr>
          <p:cNvPr id="25" name="Shape 23"/>
          <p:cNvSpPr/>
          <p:nvPr/>
        </p:nvSpPr>
        <p:spPr>
          <a:xfrm>
            <a:off x="228600" y="2834640"/>
            <a:ext cx="8686800" cy="237744"/>
          </a:xfrm>
          <a:prstGeom prst="rect">
            <a:avLst/>
          </a:prstGeom>
          <a:solidFill>
            <a:srgbClr val="D6EAF8"/>
          </a:solidFill>
          <a:ln w="12700">
            <a:solidFill>
              <a:srgbClr val="D6EAF8"/>
            </a:solidFill>
            <a:prstDash val="solid"/>
          </a:ln>
        </p:spPr>
      </p:sp>
      <p:sp>
        <p:nvSpPr>
          <p:cNvPr id="26" name="Text 24"/>
          <p:cNvSpPr/>
          <p:nvPr/>
        </p:nvSpPr>
        <p:spPr>
          <a:xfrm>
            <a:off x="347472" y="2834640"/>
            <a:ext cx="8229600" cy="237744"/>
          </a:xfrm>
          <a:prstGeom prst="rect">
            <a:avLst/>
          </a:prstGeom>
          <a:noFill/>
          <a:ln/>
        </p:spPr>
        <p:txBody>
          <a:bodyPr wrap="square" lIns="0" tIns="0" rIns="0" bIns="0" rtlCol="0" anchor="ctr"/>
          <a:lstStyle/>
          <a:p>
            <a:pPr indent="0" marL="0">
              <a:buNone/>
            </a:pPr>
            <a:r>
              <a:rPr lang="en-US" sz="1000" b="1" dirty="0">
                <a:solidFill>
                  <a:srgbClr val="0D1B2A"/>
                </a:solidFill>
                <a:latin typeface="Calibri" pitchFamily="34" charset="0"/>
                <a:ea typeface="Calibri" pitchFamily="34" charset="-122"/>
                <a:cs typeface="Calibri" pitchFamily="34" charset="-120"/>
              </a:rPr>
              <a:t>¿Por qué requiere intervención estatal?</a:t>
            </a:r>
            <a:endParaRPr lang="en-US" sz="1000" dirty="0"/>
          </a:p>
        </p:txBody>
      </p:sp>
      <p:sp>
        <p:nvSpPr>
          <p:cNvPr id="27" name="Shape 25"/>
          <p:cNvSpPr/>
          <p:nvPr/>
        </p:nvSpPr>
        <p:spPr>
          <a:xfrm>
            <a:off x="228600" y="3145536"/>
            <a:ext cx="2834640" cy="1920240"/>
          </a:xfrm>
          <a:prstGeom prst="rect">
            <a:avLst/>
          </a:prstGeom>
          <a:solidFill>
            <a:srgbClr val="EAF2F8"/>
          </a:solidFill>
          <a:ln w="12700">
            <a:solidFill>
              <a:srgbClr val="CBD5E1"/>
            </a:solidFill>
            <a:prstDash val="solid"/>
          </a:ln>
        </p:spPr>
      </p:sp>
      <p:sp>
        <p:nvSpPr>
          <p:cNvPr id="28" name="Text 26"/>
          <p:cNvSpPr/>
          <p:nvPr/>
        </p:nvSpPr>
        <p:spPr>
          <a:xfrm>
            <a:off x="228600" y="3200400"/>
            <a:ext cx="2834640" cy="347472"/>
          </a:xfrm>
          <a:prstGeom prst="rect">
            <a:avLst/>
          </a:prstGeom>
          <a:noFill/>
          <a:ln/>
        </p:spPr>
        <p:txBody>
          <a:bodyPr wrap="square" lIns="0" tIns="0" rIns="0" bIns="0" rtlCol="0" anchor="ctr"/>
          <a:lstStyle/>
          <a:p>
            <a:pPr algn="ctr" indent="0" marL="0">
              <a:buNone/>
            </a:pPr>
            <a:r>
              <a:rPr lang="en-US" sz="2000" dirty="0">
                <a:solidFill>
                  <a:srgbClr val="000000"/>
                </a:solidFill>
              </a:rPr>
              <a:t>🏢</a:t>
            </a:r>
            <a:endParaRPr lang="en-US" sz="2000" dirty="0"/>
          </a:p>
        </p:txBody>
      </p:sp>
      <p:sp>
        <p:nvSpPr>
          <p:cNvPr id="29" name="Text 27"/>
          <p:cNvSpPr/>
          <p:nvPr/>
        </p:nvSpPr>
        <p:spPr>
          <a:xfrm>
            <a:off x="338328" y="3538728"/>
            <a:ext cx="2615184" cy="274320"/>
          </a:xfrm>
          <a:prstGeom prst="rect">
            <a:avLst/>
          </a:prstGeom>
          <a:noFill/>
          <a:ln/>
        </p:spPr>
        <p:txBody>
          <a:bodyPr wrap="square" lIns="0" tIns="0" rIns="0" bIns="0" rtlCol="0" anchor="ctr"/>
          <a:lstStyle/>
          <a:p>
            <a:pPr indent="0" marL="0">
              <a:buNone/>
            </a:pPr>
            <a:r>
              <a:rPr lang="en-US" sz="1000" b="1" dirty="0">
                <a:solidFill>
                  <a:srgbClr val="1B4F72"/>
                </a:solidFill>
                <a:latin typeface="Calibri" pitchFamily="34" charset="0"/>
                <a:ea typeface="Calibri" pitchFamily="34" charset="-122"/>
                <a:cs typeface="Calibri" pitchFamily="34" charset="-120"/>
              </a:rPr>
              <a:t>El mercado no resuelve</a:t>
            </a:r>
            <a:endParaRPr lang="en-US" sz="1000" dirty="0"/>
          </a:p>
        </p:txBody>
      </p:sp>
      <p:sp>
        <p:nvSpPr>
          <p:cNvPr id="30" name="Text 28"/>
          <p:cNvSpPr/>
          <p:nvPr/>
        </p:nvSpPr>
        <p:spPr>
          <a:xfrm>
            <a:off x="338328" y="3831336"/>
            <a:ext cx="2615184" cy="1005840"/>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Las empresas tecnológicas maximizan tiempo de pantalla. Sus intereses son estructuralmente opuestos a reducir el uso entre adolescentes.</a:t>
            </a:r>
            <a:endParaRPr lang="en-US" sz="900" dirty="0"/>
          </a:p>
        </p:txBody>
      </p:sp>
      <p:sp>
        <p:nvSpPr>
          <p:cNvPr id="31" name="Shape 29"/>
          <p:cNvSpPr/>
          <p:nvPr/>
        </p:nvSpPr>
        <p:spPr>
          <a:xfrm>
            <a:off x="3200400" y="3145536"/>
            <a:ext cx="2834640" cy="1920240"/>
          </a:xfrm>
          <a:prstGeom prst="rect">
            <a:avLst/>
          </a:prstGeom>
          <a:solidFill>
            <a:srgbClr val="EAF2F8"/>
          </a:solidFill>
          <a:ln w="12700">
            <a:solidFill>
              <a:srgbClr val="CBD5E1"/>
            </a:solidFill>
            <a:prstDash val="solid"/>
          </a:ln>
        </p:spPr>
      </p:sp>
      <p:sp>
        <p:nvSpPr>
          <p:cNvPr id="32" name="Text 30"/>
          <p:cNvSpPr/>
          <p:nvPr/>
        </p:nvSpPr>
        <p:spPr>
          <a:xfrm>
            <a:off x="3200400" y="3200400"/>
            <a:ext cx="2834640" cy="347472"/>
          </a:xfrm>
          <a:prstGeom prst="rect">
            <a:avLst/>
          </a:prstGeom>
          <a:noFill/>
          <a:ln/>
        </p:spPr>
        <p:txBody>
          <a:bodyPr wrap="square" lIns="0" tIns="0" rIns="0" bIns="0" rtlCol="0" anchor="ctr"/>
          <a:lstStyle/>
          <a:p>
            <a:pPr algn="ctr" indent="0" marL="0">
              <a:buNone/>
            </a:pPr>
            <a:r>
              <a:rPr lang="en-US" sz="2000" dirty="0">
                <a:solidFill>
                  <a:srgbClr val="000000"/>
                </a:solidFill>
              </a:rPr>
              <a:t>👤</a:t>
            </a:r>
            <a:endParaRPr lang="en-US" sz="2000" dirty="0"/>
          </a:p>
        </p:txBody>
      </p:sp>
      <p:sp>
        <p:nvSpPr>
          <p:cNvPr id="33" name="Text 31"/>
          <p:cNvSpPr/>
          <p:nvPr/>
        </p:nvSpPr>
        <p:spPr>
          <a:xfrm>
            <a:off x="3310128" y="3538728"/>
            <a:ext cx="2615184" cy="274320"/>
          </a:xfrm>
          <a:prstGeom prst="rect">
            <a:avLst/>
          </a:prstGeom>
          <a:noFill/>
          <a:ln/>
        </p:spPr>
        <p:txBody>
          <a:bodyPr wrap="square" lIns="0" tIns="0" rIns="0" bIns="0" rtlCol="0" anchor="ctr"/>
          <a:lstStyle/>
          <a:p>
            <a:pPr indent="0" marL="0">
              <a:buNone/>
            </a:pPr>
            <a:r>
              <a:rPr lang="en-US" sz="1000" b="1" dirty="0">
                <a:solidFill>
                  <a:srgbClr val="1B4F72"/>
                </a:solidFill>
                <a:latin typeface="Calibri" pitchFamily="34" charset="0"/>
                <a:ea typeface="Calibri" pitchFamily="34" charset="-122"/>
                <a:cs typeface="Calibri" pitchFamily="34" charset="-120"/>
              </a:rPr>
              <a:t>La acción individual es insuficiente</a:t>
            </a:r>
            <a:endParaRPr lang="en-US" sz="1000" dirty="0"/>
          </a:p>
        </p:txBody>
      </p:sp>
      <p:sp>
        <p:nvSpPr>
          <p:cNvPr id="34" name="Text 32"/>
          <p:cNvSpPr/>
          <p:nvPr/>
        </p:nvSpPr>
        <p:spPr>
          <a:xfrm>
            <a:off x="3310128" y="3831336"/>
            <a:ext cx="2615184" cy="1005840"/>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La distracción digital es colectiva: un celular afecta a toda el aula. No puede internalizarse individualmente: hay externalidades negativas.</a:t>
            </a:r>
            <a:endParaRPr lang="en-US" sz="900" dirty="0"/>
          </a:p>
        </p:txBody>
      </p:sp>
      <p:sp>
        <p:nvSpPr>
          <p:cNvPr id="35" name="Shape 33"/>
          <p:cNvSpPr/>
          <p:nvPr/>
        </p:nvSpPr>
        <p:spPr>
          <a:xfrm>
            <a:off x="6172200" y="3145536"/>
            <a:ext cx="2834640" cy="1920240"/>
          </a:xfrm>
          <a:prstGeom prst="rect">
            <a:avLst/>
          </a:prstGeom>
          <a:solidFill>
            <a:srgbClr val="EAF2F8"/>
          </a:solidFill>
          <a:ln w="12700">
            <a:solidFill>
              <a:srgbClr val="CBD5E1"/>
            </a:solidFill>
            <a:prstDash val="solid"/>
          </a:ln>
        </p:spPr>
      </p:sp>
      <p:sp>
        <p:nvSpPr>
          <p:cNvPr id="36" name="Text 34"/>
          <p:cNvSpPr/>
          <p:nvPr/>
        </p:nvSpPr>
        <p:spPr>
          <a:xfrm>
            <a:off x="6172200" y="3200400"/>
            <a:ext cx="2834640" cy="347472"/>
          </a:xfrm>
          <a:prstGeom prst="rect">
            <a:avLst/>
          </a:prstGeom>
          <a:noFill/>
          <a:ln/>
        </p:spPr>
        <p:txBody>
          <a:bodyPr wrap="square" lIns="0" tIns="0" rIns="0" bIns="0" rtlCol="0" anchor="ctr"/>
          <a:lstStyle/>
          <a:p>
            <a:pPr algn="ctr" indent="0" marL="0">
              <a:buNone/>
            </a:pPr>
            <a:r>
              <a:rPr lang="en-US" sz="2000" dirty="0">
                <a:solidFill>
                  <a:srgbClr val="000000"/>
                </a:solidFill>
              </a:rPr>
              <a:t>🏫</a:t>
            </a:r>
            <a:endParaRPr lang="en-US" sz="2000" dirty="0"/>
          </a:p>
        </p:txBody>
      </p:sp>
      <p:sp>
        <p:nvSpPr>
          <p:cNvPr id="37" name="Text 35"/>
          <p:cNvSpPr/>
          <p:nvPr/>
        </p:nvSpPr>
        <p:spPr>
          <a:xfrm>
            <a:off x="6281928" y="3538728"/>
            <a:ext cx="2615184" cy="274320"/>
          </a:xfrm>
          <a:prstGeom prst="rect">
            <a:avLst/>
          </a:prstGeom>
          <a:noFill/>
          <a:ln/>
        </p:spPr>
        <p:txBody>
          <a:bodyPr wrap="square" lIns="0" tIns="0" rIns="0" bIns="0" rtlCol="0" anchor="ctr"/>
          <a:lstStyle/>
          <a:p>
            <a:pPr indent="0" marL="0">
              <a:buNone/>
            </a:pPr>
            <a:r>
              <a:rPr lang="en-US" sz="1000" b="1" dirty="0">
                <a:solidFill>
                  <a:srgbClr val="1B4F72"/>
                </a:solidFill>
                <a:latin typeface="Calibri" pitchFamily="34" charset="0"/>
                <a:ea typeface="Calibri" pitchFamily="34" charset="-122"/>
                <a:cs typeface="Calibri" pitchFamily="34" charset="-120"/>
              </a:rPr>
              <a:t>Los acuerdos aislados fallan</a:t>
            </a:r>
            <a:endParaRPr lang="en-US" sz="1000" dirty="0"/>
          </a:p>
        </p:txBody>
      </p:sp>
      <p:sp>
        <p:nvSpPr>
          <p:cNvPr id="38" name="Text 36"/>
          <p:cNvSpPr/>
          <p:nvPr/>
        </p:nvSpPr>
        <p:spPr>
          <a:xfrm>
            <a:off x="6281928" y="3831336"/>
            <a:ext cx="2615184" cy="1005840"/>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Sin marco común, las escuelas que regulan quedan expuestas a impugnaciones. La ley 15.534 de 2025 provee ese marco legítimo y universal.</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8FA"/>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0D1B2A"/>
          </a:solidFill>
          <a:ln w="12700">
            <a:solidFill>
              <a:srgbClr val="0D1B2A"/>
            </a:solidFill>
            <a:prstDash val="solid"/>
          </a:ln>
        </p:spPr>
      </p:sp>
      <p:sp>
        <p:nvSpPr>
          <p:cNvPr id="3" name="Text 1"/>
          <p:cNvSpPr/>
          <p:nvPr/>
        </p:nvSpPr>
        <p:spPr>
          <a:xfrm>
            <a:off x="320040" y="0"/>
            <a:ext cx="8503920" cy="594360"/>
          </a:xfrm>
          <a:prstGeom prst="rect">
            <a:avLst/>
          </a:prstGeom>
          <a:noFill/>
          <a:ln/>
        </p:spPr>
        <p:txBody>
          <a:bodyPr wrap="square" lIns="0" tIns="0" rIns="0" bIns="0" rtlCol="0" anchor="ctr"/>
          <a:lstStyle/>
          <a:p>
            <a:pPr algn="l" indent="0" marL="0">
              <a:buNone/>
            </a:pPr>
            <a:r>
              <a:rPr lang="en-US" sz="1700" b="1" dirty="0">
                <a:solidFill>
                  <a:srgbClr val="FFFFFF"/>
                </a:solidFill>
                <a:latin typeface="Calibri" pitchFamily="34" charset="0"/>
                <a:ea typeface="Calibri" pitchFamily="34" charset="-122"/>
                <a:cs typeface="Calibri" pitchFamily="34" charset="-120"/>
              </a:rPr>
              <a:t>CAUSAS Y CONSECUENCIAS DE LA PROBLEMÁTICA</a:t>
            </a:r>
            <a:endParaRPr lang="en-US" sz="1700" dirty="0"/>
          </a:p>
        </p:txBody>
      </p:sp>
      <p:sp>
        <p:nvSpPr>
          <p:cNvPr id="4" name="Text 2"/>
          <p:cNvSpPr/>
          <p:nvPr/>
        </p:nvSpPr>
        <p:spPr>
          <a:xfrm>
            <a:off x="274320" y="713232"/>
            <a:ext cx="4114800" cy="256032"/>
          </a:xfrm>
          <a:prstGeom prst="rect">
            <a:avLst/>
          </a:prstGeom>
          <a:noFill/>
          <a:ln/>
        </p:spPr>
        <p:txBody>
          <a:bodyPr wrap="square" lIns="0" tIns="0" rIns="0" bIns="0" rtlCol="0" anchor="ctr"/>
          <a:lstStyle/>
          <a:p>
            <a:pPr indent="0" marL="0">
              <a:buNone/>
            </a:pPr>
            <a:r>
              <a:rPr lang="en-US" sz="1200" b="1" dirty="0">
                <a:solidFill>
                  <a:srgbClr val="1B4F72"/>
                </a:solidFill>
                <a:latin typeface="Calibri" pitchFamily="34" charset="0"/>
                <a:ea typeface="Calibri" pitchFamily="34" charset="-122"/>
                <a:cs typeface="Calibri" pitchFamily="34" charset="-120"/>
              </a:rPr>
              <a:t>Causas</a:t>
            </a:r>
            <a:endParaRPr lang="en-US" sz="1200" dirty="0"/>
          </a:p>
        </p:txBody>
      </p:sp>
      <p:sp>
        <p:nvSpPr>
          <p:cNvPr id="5" name="Shape 3"/>
          <p:cNvSpPr/>
          <p:nvPr/>
        </p:nvSpPr>
        <p:spPr>
          <a:xfrm>
            <a:off x="274320" y="1033272"/>
            <a:ext cx="4114800" cy="914400"/>
          </a:xfrm>
          <a:prstGeom prst="rect">
            <a:avLst/>
          </a:prstGeom>
          <a:solidFill>
            <a:srgbClr val="EAF2F8"/>
          </a:solidFill>
          <a:ln w="12700">
            <a:solidFill>
              <a:srgbClr val="CBD5E1"/>
            </a:solidFill>
            <a:prstDash val="solid"/>
          </a:ln>
        </p:spPr>
      </p:sp>
      <p:sp>
        <p:nvSpPr>
          <p:cNvPr id="6" name="Text 4"/>
          <p:cNvSpPr/>
          <p:nvPr/>
        </p:nvSpPr>
        <p:spPr>
          <a:xfrm>
            <a:off x="347472" y="1124712"/>
            <a:ext cx="457200" cy="411480"/>
          </a:xfrm>
          <a:prstGeom prst="rect">
            <a:avLst/>
          </a:prstGeom>
          <a:noFill/>
          <a:ln/>
        </p:spPr>
        <p:txBody>
          <a:bodyPr wrap="square" lIns="0" tIns="0" rIns="0" bIns="0" rtlCol="0" anchor="ctr"/>
          <a:lstStyle/>
          <a:p>
            <a:pPr algn="ctr" indent="0" marL="0">
              <a:buNone/>
            </a:pPr>
            <a:r>
              <a:rPr lang="en-US" sz="2200" dirty="0">
                <a:solidFill>
                  <a:srgbClr val="000000"/>
                </a:solidFill>
              </a:rPr>
              <a:t>📱</a:t>
            </a:r>
            <a:endParaRPr lang="en-US" sz="2200" dirty="0"/>
          </a:p>
        </p:txBody>
      </p:sp>
      <p:sp>
        <p:nvSpPr>
          <p:cNvPr id="7" name="Text 5"/>
          <p:cNvSpPr/>
          <p:nvPr/>
        </p:nvSpPr>
        <p:spPr>
          <a:xfrm>
            <a:off x="868680" y="1124712"/>
            <a:ext cx="3429000" cy="731520"/>
          </a:xfrm>
          <a:prstGeom prst="rect">
            <a:avLst/>
          </a:prstGeom>
          <a:noFill/>
          <a:ln/>
        </p:spPr>
        <p:txBody>
          <a:bodyPr wrap="square" lIns="0" tIns="0" rIns="0" bIns="0" rtlCol="0" anchor="ctr"/>
          <a:lstStyle/>
          <a:p>
            <a:pPr indent="0" marL="0">
              <a:buNone/>
            </a:pPr>
            <a:r>
              <a:rPr lang="en-US" sz="950" dirty="0">
                <a:solidFill>
                  <a:srgbClr val="1A252F"/>
                </a:solidFill>
                <a:latin typeface="Calibri" pitchFamily="34" charset="0"/>
                <a:ea typeface="Calibri" pitchFamily="34" charset="-122"/>
                <a:cs typeface="Calibri" pitchFamily="34" charset="-120"/>
              </a:rPr>
              <a:t>Diseño deliberado de apps para maximizar la atención de adolescentes: notificaciones, algoritmos de recomendación y gratificación inmediata.</a:t>
            </a:r>
            <a:endParaRPr lang="en-US" sz="950" dirty="0"/>
          </a:p>
        </p:txBody>
      </p:sp>
      <p:sp>
        <p:nvSpPr>
          <p:cNvPr id="8" name="Shape 6"/>
          <p:cNvSpPr/>
          <p:nvPr/>
        </p:nvSpPr>
        <p:spPr>
          <a:xfrm>
            <a:off x="274320" y="2057400"/>
            <a:ext cx="4114800" cy="914400"/>
          </a:xfrm>
          <a:prstGeom prst="rect">
            <a:avLst/>
          </a:prstGeom>
          <a:solidFill>
            <a:srgbClr val="EAF2F8"/>
          </a:solidFill>
          <a:ln w="12700">
            <a:solidFill>
              <a:srgbClr val="CBD5E1"/>
            </a:solidFill>
            <a:prstDash val="solid"/>
          </a:ln>
        </p:spPr>
      </p:sp>
      <p:sp>
        <p:nvSpPr>
          <p:cNvPr id="9" name="Text 7"/>
          <p:cNvSpPr/>
          <p:nvPr/>
        </p:nvSpPr>
        <p:spPr>
          <a:xfrm>
            <a:off x="347472" y="2148840"/>
            <a:ext cx="457200" cy="411480"/>
          </a:xfrm>
          <a:prstGeom prst="rect">
            <a:avLst/>
          </a:prstGeom>
          <a:noFill/>
          <a:ln/>
        </p:spPr>
        <p:txBody>
          <a:bodyPr wrap="square" lIns="0" tIns="0" rIns="0" bIns="0" rtlCol="0" anchor="ctr"/>
          <a:lstStyle/>
          <a:p>
            <a:pPr algn="ctr" indent="0" marL="0">
              <a:buNone/>
            </a:pPr>
            <a:r>
              <a:rPr lang="en-US" sz="2200" dirty="0">
                <a:solidFill>
                  <a:srgbClr val="000000"/>
                </a:solidFill>
              </a:rPr>
              <a:t>📜</a:t>
            </a:r>
            <a:endParaRPr lang="en-US" sz="2200" dirty="0"/>
          </a:p>
        </p:txBody>
      </p:sp>
      <p:sp>
        <p:nvSpPr>
          <p:cNvPr id="10" name="Text 8"/>
          <p:cNvSpPr/>
          <p:nvPr/>
        </p:nvSpPr>
        <p:spPr>
          <a:xfrm>
            <a:off x="868680" y="2148840"/>
            <a:ext cx="3429000" cy="731520"/>
          </a:xfrm>
          <a:prstGeom prst="rect">
            <a:avLst/>
          </a:prstGeom>
          <a:noFill/>
          <a:ln/>
        </p:spPr>
        <p:txBody>
          <a:bodyPr wrap="square" lIns="0" tIns="0" rIns="0" bIns="0" rtlCol="0" anchor="ctr"/>
          <a:lstStyle/>
          <a:p>
            <a:pPr indent="0" marL="0">
              <a:buNone/>
            </a:pPr>
            <a:r>
              <a:rPr lang="en-US" sz="950" dirty="0">
                <a:solidFill>
                  <a:srgbClr val="1A252F"/>
                </a:solidFill>
                <a:latin typeface="Calibri" pitchFamily="34" charset="0"/>
                <a:ea typeface="Calibri" pitchFamily="34" charset="-122"/>
                <a:cs typeface="Calibri" pitchFamily="34" charset="-120"/>
              </a:rPr>
              <a:t>Ausencia histórica de marco normativo claro. La ley provincial 15.534 (2025) abre una nueva etapa, pero su implementación requiere un programa específico.</a:t>
            </a:r>
            <a:endParaRPr lang="en-US" sz="950" dirty="0"/>
          </a:p>
        </p:txBody>
      </p:sp>
      <p:sp>
        <p:nvSpPr>
          <p:cNvPr id="11" name="Shape 9"/>
          <p:cNvSpPr/>
          <p:nvPr/>
        </p:nvSpPr>
        <p:spPr>
          <a:xfrm>
            <a:off x="274320" y="3081528"/>
            <a:ext cx="4114800" cy="914400"/>
          </a:xfrm>
          <a:prstGeom prst="rect">
            <a:avLst/>
          </a:prstGeom>
          <a:solidFill>
            <a:srgbClr val="EAF2F8"/>
          </a:solidFill>
          <a:ln w="12700">
            <a:solidFill>
              <a:srgbClr val="CBD5E1"/>
            </a:solidFill>
            <a:prstDash val="solid"/>
          </a:ln>
        </p:spPr>
      </p:sp>
      <p:sp>
        <p:nvSpPr>
          <p:cNvPr id="12" name="Text 10"/>
          <p:cNvSpPr/>
          <p:nvPr/>
        </p:nvSpPr>
        <p:spPr>
          <a:xfrm>
            <a:off x="347472" y="3172968"/>
            <a:ext cx="457200" cy="411480"/>
          </a:xfrm>
          <a:prstGeom prst="rect">
            <a:avLst/>
          </a:prstGeom>
          <a:noFill/>
          <a:ln/>
        </p:spPr>
        <p:txBody>
          <a:bodyPr wrap="square" lIns="0" tIns="0" rIns="0" bIns="0" rtlCol="0" anchor="ctr"/>
          <a:lstStyle/>
          <a:p>
            <a:pPr algn="ctr" indent="0" marL="0">
              <a:buNone/>
            </a:pPr>
            <a:r>
              <a:rPr lang="en-US" sz="2200" dirty="0">
                <a:solidFill>
                  <a:srgbClr val="000000"/>
                </a:solidFill>
              </a:rPr>
              <a:t>👩‍🏫</a:t>
            </a:r>
            <a:endParaRPr lang="en-US" sz="2200" dirty="0"/>
          </a:p>
        </p:txBody>
      </p:sp>
      <p:sp>
        <p:nvSpPr>
          <p:cNvPr id="13" name="Text 11"/>
          <p:cNvSpPr/>
          <p:nvPr/>
        </p:nvSpPr>
        <p:spPr>
          <a:xfrm>
            <a:off x="868680" y="3172968"/>
            <a:ext cx="3429000" cy="731520"/>
          </a:xfrm>
          <a:prstGeom prst="rect">
            <a:avLst/>
          </a:prstGeom>
          <a:noFill/>
          <a:ln/>
        </p:spPr>
        <p:txBody>
          <a:bodyPr wrap="square" lIns="0" tIns="0" rIns="0" bIns="0" rtlCol="0" anchor="ctr"/>
          <a:lstStyle/>
          <a:p>
            <a:pPr indent="0" marL="0">
              <a:buNone/>
            </a:pPr>
            <a:r>
              <a:rPr lang="en-US" sz="950" dirty="0">
                <a:solidFill>
                  <a:srgbClr val="1A252F"/>
                </a:solidFill>
                <a:latin typeface="Calibri" pitchFamily="34" charset="0"/>
                <a:ea typeface="Calibri" pitchFamily="34" charset="-122"/>
                <a:cs typeface="Calibri" pitchFamily="34" charset="-120"/>
              </a:rPr>
              <a:t>Dificultad docente para gestionar la distracción digital sin herramientas institucionales de respaldo. La tensión se traslada al aula individual.</a:t>
            </a:r>
            <a:endParaRPr lang="en-US" sz="950" dirty="0"/>
          </a:p>
        </p:txBody>
      </p:sp>
      <p:sp>
        <p:nvSpPr>
          <p:cNvPr id="14" name="Shape 12"/>
          <p:cNvSpPr/>
          <p:nvPr/>
        </p:nvSpPr>
        <p:spPr>
          <a:xfrm>
            <a:off x="4572000" y="685800"/>
            <a:ext cx="0" cy="4206240"/>
          </a:xfrm>
          <a:prstGeom prst="line">
            <a:avLst/>
          </a:prstGeom>
          <a:noFill/>
          <a:ln w="12700">
            <a:solidFill>
              <a:srgbClr val="CBD5E1"/>
            </a:solidFill>
            <a:prstDash val="dash"/>
          </a:ln>
        </p:spPr>
      </p:sp>
      <p:sp>
        <p:nvSpPr>
          <p:cNvPr id="15" name="Text 13"/>
          <p:cNvSpPr/>
          <p:nvPr/>
        </p:nvSpPr>
        <p:spPr>
          <a:xfrm>
            <a:off x="4754880" y="713232"/>
            <a:ext cx="4114800" cy="256032"/>
          </a:xfrm>
          <a:prstGeom prst="rect">
            <a:avLst/>
          </a:prstGeom>
          <a:noFill/>
          <a:ln/>
        </p:spPr>
        <p:txBody>
          <a:bodyPr wrap="square" lIns="0" tIns="0" rIns="0" bIns="0" rtlCol="0" anchor="ctr"/>
          <a:lstStyle/>
          <a:p>
            <a:pPr indent="0" marL="0">
              <a:buNone/>
            </a:pPr>
            <a:r>
              <a:rPr lang="en-US" sz="1200" b="1" dirty="0">
                <a:solidFill>
                  <a:srgbClr val="C0392B"/>
                </a:solidFill>
                <a:latin typeface="Calibri" pitchFamily="34" charset="0"/>
                <a:ea typeface="Calibri" pitchFamily="34" charset="-122"/>
                <a:cs typeface="Calibri" pitchFamily="34" charset="-120"/>
              </a:rPr>
              <a:t>Consecuencias medibles</a:t>
            </a:r>
            <a:endParaRPr lang="en-US" sz="1200" dirty="0"/>
          </a:p>
        </p:txBody>
      </p:sp>
      <p:sp>
        <p:nvSpPr>
          <p:cNvPr id="16" name="Shape 14"/>
          <p:cNvSpPr/>
          <p:nvPr/>
        </p:nvSpPr>
        <p:spPr>
          <a:xfrm>
            <a:off x="4754880" y="1033272"/>
            <a:ext cx="2011680" cy="1444752"/>
          </a:xfrm>
          <a:prstGeom prst="rect">
            <a:avLst/>
          </a:prstGeom>
          <a:solidFill>
            <a:srgbClr val="EAF2F8"/>
          </a:solidFill>
          <a:ln w="12700">
            <a:solidFill>
              <a:srgbClr val="CBD5E1"/>
            </a:solidFill>
            <a:prstDash val="solid"/>
          </a:ln>
        </p:spPr>
      </p:sp>
      <p:sp>
        <p:nvSpPr>
          <p:cNvPr id="17" name="Shape 15"/>
          <p:cNvSpPr/>
          <p:nvPr/>
        </p:nvSpPr>
        <p:spPr>
          <a:xfrm>
            <a:off x="4754880" y="1033272"/>
            <a:ext cx="2011680" cy="54864"/>
          </a:xfrm>
          <a:prstGeom prst="rect">
            <a:avLst/>
          </a:prstGeom>
          <a:solidFill>
            <a:srgbClr val="1B4F72"/>
          </a:solidFill>
          <a:ln w="12700">
            <a:solidFill>
              <a:srgbClr val="1B4F72"/>
            </a:solidFill>
            <a:prstDash val="solid"/>
          </a:ln>
        </p:spPr>
      </p:sp>
      <p:sp>
        <p:nvSpPr>
          <p:cNvPr id="18" name="Text 16"/>
          <p:cNvSpPr/>
          <p:nvPr/>
        </p:nvSpPr>
        <p:spPr>
          <a:xfrm>
            <a:off x="4846320" y="1161288"/>
            <a:ext cx="1828800" cy="530352"/>
          </a:xfrm>
          <a:prstGeom prst="rect">
            <a:avLst/>
          </a:prstGeom>
          <a:noFill/>
          <a:ln/>
        </p:spPr>
        <p:txBody>
          <a:bodyPr wrap="square" lIns="0" tIns="0" rIns="0" bIns="0" rtlCol="0" anchor="ctr"/>
          <a:lstStyle/>
          <a:p>
            <a:pPr algn="l" indent="0" marL="0">
              <a:buNone/>
            </a:pPr>
            <a:r>
              <a:rPr lang="en-US" sz="2800" b="1" dirty="0">
                <a:solidFill>
                  <a:srgbClr val="1B4F72"/>
                </a:solidFill>
                <a:latin typeface="Georgia" pitchFamily="34" charset="0"/>
                <a:ea typeface="Georgia" pitchFamily="34" charset="-122"/>
                <a:cs typeface="Georgia" pitchFamily="34" charset="-120"/>
              </a:rPr>
              <a:t>54%</a:t>
            </a:r>
            <a:endParaRPr lang="en-US" sz="2800" dirty="0"/>
          </a:p>
        </p:txBody>
      </p:sp>
      <p:sp>
        <p:nvSpPr>
          <p:cNvPr id="19" name="Text 17"/>
          <p:cNvSpPr/>
          <p:nvPr/>
        </p:nvSpPr>
        <p:spPr>
          <a:xfrm>
            <a:off x="4846320" y="1691640"/>
            <a:ext cx="1828800" cy="65836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se distrae con su propio</a:t>
            </a:r>
            <a:endParaRPr lang="en-US" sz="900" dirty="0"/>
          </a:p>
          <a:p>
            <a:pPr indent="0" marL="0">
              <a:buNone/>
            </a:pPr>
            <a:r>
              <a:rPr lang="en-US" sz="900" dirty="0">
                <a:solidFill>
                  <a:srgbClr val="1A252F"/>
                </a:solidFill>
                <a:latin typeface="Calibri" pitchFamily="34" charset="0"/>
                <a:ea typeface="Calibri" pitchFamily="34" charset="-122"/>
                <a:cs typeface="Calibri" pitchFamily="34" charset="-120"/>
              </a:rPr>
              <a:t>celular en clase (PISA 2022)</a:t>
            </a:r>
            <a:endParaRPr lang="en-US" sz="900" dirty="0"/>
          </a:p>
        </p:txBody>
      </p:sp>
      <p:sp>
        <p:nvSpPr>
          <p:cNvPr id="20" name="Shape 18"/>
          <p:cNvSpPr/>
          <p:nvPr/>
        </p:nvSpPr>
        <p:spPr>
          <a:xfrm>
            <a:off x="6903720" y="1033272"/>
            <a:ext cx="2011680" cy="1444752"/>
          </a:xfrm>
          <a:prstGeom prst="rect">
            <a:avLst/>
          </a:prstGeom>
          <a:solidFill>
            <a:srgbClr val="EAF2F8"/>
          </a:solidFill>
          <a:ln w="12700">
            <a:solidFill>
              <a:srgbClr val="CBD5E1"/>
            </a:solidFill>
            <a:prstDash val="solid"/>
          </a:ln>
        </p:spPr>
      </p:sp>
      <p:sp>
        <p:nvSpPr>
          <p:cNvPr id="21" name="Shape 19"/>
          <p:cNvSpPr/>
          <p:nvPr/>
        </p:nvSpPr>
        <p:spPr>
          <a:xfrm>
            <a:off x="6903720" y="1033272"/>
            <a:ext cx="2011680" cy="54864"/>
          </a:xfrm>
          <a:prstGeom prst="rect">
            <a:avLst/>
          </a:prstGeom>
          <a:solidFill>
            <a:srgbClr val="E67E22"/>
          </a:solidFill>
          <a:ln w="12700">
            <a:solidFill>
              <a:srgbClr val="E67E22"/>
            </a:solidFill>
            <a:prstDash val="solid"/>
          </a:ln>
        </p:spPr>
      </p:sp>
      <p:sp>
        <p:nvSpPr>
          <p:cNvPr id="22" name="Text 20"/>
          <p:cNvSpPr/>
          <p:nvPr/>
        </p:nvSpPr>
        <p:spPr>
          <a:xfrm>
            <a:off x="6995160" y="1161288"/>
            <a:ext cx="1828800" cy="530352"/>
          </a:xfrm>
          <a:prstGeom prst="rect">
            <a:avLst/>
          </a:prstGeom>
          <a:noFill/>
          <a:ln/>
        </p:spPr>
        <p:txBody>
          <a:bodyPr wrap="square" lIns="0" tIns="0" rIns="0" bIns="0" rtlCol="0" anchor="ctr"/>
          <a:lstStyle/>
          <a:p>
            <a:pPr algn="l" indent="0" marL="0">
              <a:buNone/>
            </a:pPr>
            <a:r>
              <a:rPr lang="en-US" sz="2800" b="1" dirty="0">
                <a:solidFill>
                  <a:srgbClr val="E67E22"/>
                </a:solidFill>
                <a:latin typeface="Georgia" pitchFamily="34" charset="0"/>
                <a:ea typeface="Georgia" pitchFamily="34" charset="-122"/>
                <a:cs typeface="Georgia" pitchFamily="34" charset="-120"/>
              </a:rPr>
              <a:t>22/100</a:t>
            </a:r>
            <a:endParaRPr lang="en-US" sz="2800" dirty="0"/>
          </a:p>
        </p:txBody>
      </p:sp>
      <p:sp>
        <p:nvSpPr>
          <p:cNvPr id="23" name="Text 21"/>
          <p:cNvSpPr/>
          <p:nvPr/>
        </p:nvSpPr>
        <p:spPr>
          <a:xfrm>
            <a:off x="6995160" y="1691640"/>
            <a:ext cx="1828800" cy="65836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alumnos transitan la secundaria</a:t>
            </a:r>
            <a:endParaRPr lang="en-US" sz="900" dirty="0"/>
          </a:p>
          <a:p>
            <a:pPr indent="0" marL="0">
              <a:buNone/>
            </a:pPr>
            <a:r>
              <a:rPr lang="en-US" sz="900" dirty="0">
                <a:solidFill>
                  <a:srgbClr val="1A252F"/>
                </a:solidFill>
                <a:latin typeface="Calibri" pitchFamily="34" charset="0"/>
                <a:ea typeface="Calibri" pitchFamily="34" charset="-122"/>
                <a:cs typeface="Calibri" pitchFamily="34" charset="-120"/>
              </a:rPr>
              <a:t>sin repetir ni abandonar</a:t>
            </a:r>
            <a:endParaRPr lang="en-US" sz="900" dirty="0"/>
          </a:p>
        </p:txBody>
      </p:sp>
      <p:sp>
        <p:nvSpPr>
          <p:cNvPr id="24" name="Shape 22"/>
          <p:cNvSpPr/>
          <p:nvPr/>
        </p:nvSpPr>
        <p:spPr>
          <a:xfrm>
            <a:off x="4754880" y="2633472"/>
            <a:ext cx="2011680" cy="1444752"/>
          </a:xfrm>
          <a:prstGeom prst="rect">
            <a:avLst/>
          </a:prstGeom>
          <a:solidFill>
            <a:srgbClr val="EAF2F8"/>
          </a:solidFill>
          <a:ln w="12700">
            <a:solidFill>
              <a:srgbClr val="CBD5E1"/>
            </a:solidFill>
            <a:prstDash val="solid"/>
          </a:ln>
        </p:spPr>
      </p:sp>
      <p:sp>
        <p:nvSpPr>
          <p:cNvPr id="25" name="Shape 23"/>
          <p:cNvSpPr/>
          <p:nvPr/>
        </p:nvSpPr>
        <p:spPr>
          <a:xfrm>
            <a:off x="4754880" y="2633472"/>
            <a:ext cx="2011680" cy="54864"/>
          </a:xfrm>
          <a:prstGeom prst="rect">
            <a:avLst/>
          </a:prstGeom>
          <a:solidFill>
            <a:srgbClr val="C0392B"/>
          </a:solidFill>
          <a:ln w="12700">
            <a:solidFill>
              <a:srgbClr val="C0392B"/>
            </a:solidFill>
            <a:prstDash val="solid"/>
          </a:ln>
        </p:spPr>
      </p:sp>
      <p:sp>
        <p:nvSpPr>
          <p:cNvPr id="26" name="Text 24"/>
          <p:cNvSpPr/>
          <p:nvPr/>
        </p:nvSpPr>
        <p:spPr>
          <a:xfrm>
            <a:off x="4846320" y="2761488"/>
            <a:ext cx="1828800" cy="530352"/>
          </a:xfrm>
          <a:prstGeom prst="rect">
            <a:avLst/>
          </a:prstGeom>
          <a:noFill/>
          <a:ln/>
        </p:spPr>
        <p:txBody>
          <a:bodyPr wrap="square" lIns="0" tIns="0" rIns="0" bIns="0" rtlCol="0" anchor="ctr"/>
          <a:lstStyle/>
          <a:p>
            <a:pPr algn="l" indent="0" marL="0">
              <a:buNone/>
            </a:pPr>
            <a:r>
              <a:rPr lang="en-US" sz="2800" b="1" dirty="0">
                <a:solidFill>
                  <a:srgbClr val="C0392B"/>
                </a:solidFill>
                <a:latin typeface="Georgia" pitchFamily="34" charset="0"/>
                <a:ea typeface="Georgia" pitchFamily="34" charset="-122"/>
                <a:cs typeface="Georgia" pitchFamily="34" charset="-120"/>
              </a:rPr>
              <a:t>1 de 4</a:t>
            </a:r>
            <a:endParaRPr lang="en-US" sz="2800" dirty="0"/>
          </a:p>
        </p:txBody>
      </p:sp>
      <p:sp>
        <p:nvSpPr>
          <p:cNvPr id="27" name="Text 25"/>
          <p:cNvSpPr/>
          <p:nvPr/>
        </p:nvSpPr>
        <p:spPr>
          <a:xfrm>
            <a:off x="4846320" y="3291840"/>
            <a:ext cx="1828800" cy="65836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jóvenes de 15 años no resuelve</a:t>
            </a:r>
            <a:endParaRPr lang="en-US" sz="900" dirty="0"/>
          </a:p>
          <a:p>
            <a:pPr indent="0" marL="0">
              <a:buNone/>
            </a:pPr>
            <a:r>
              <a:rPr lang="en-US" sz="900" dirty="0">
                <a:solidFill>
                  <a:srgbClr val="1A252F"/>
                </a:solidFill>
                <a:latin typeface="Calibri" pitchFamily="34" charset="0"/>
                <a:ea typeface="Calibri" pitchFamily="34" charset="-122"/>
                <a:cs typeface="Calibri" pitchFamily="34" charset="-120"/>
              </a:rPr>
              <a:t>una regla de tres simple</a:t>
            </a:r>
            <a:endParaRPr lang="en-US" sz="900" dirty="0"/>
          </a:p>
        </p:txBody>
      </p:sp>
      <p:sp>
        <p:nvSpPr>
          <p:cNvPr id="28" name="Shape 26"/>
          <p:cNvSpPr/>
          <p:nvPr/>
        </p:nvSpPr>
        <p:spPr>
          <a:xfrm>
            <a:off x="6903720" y="2633472"/>
            <a:ext cx="2011680" cy="1444752"/>
          </a:xfrm>
          <a:prstGeom prst="rect">
            <a:avLst/>
          </a:prstGeom>
          <a:solidFill>
            <a:srgbClr val="EAF2F8"/>
          </a:solidFill>
          <a:ln w="12700">
            <a:solidFill>
              <a:srgbClr val="CBD5E1"/>
            </a:solidFill>
            <a:prstDash val="solid"/>
          </a:ln>
        </p:spPr>
      </p:sp>
      <p:sp>
        <p:nvSpPr>
          <p:cNvPr id="29" name="Shape 27"/>
          <p:cNvSpPr/>
          <p:nvPr/>
        </p:nvSpPr>
        <p:spPr>
          <a:xfrm>
            <a:off x="6903720" y="2633472"/>
            <a:ext cx="2011680" cy="54864"/>
          </a:xfrm>
          <a:prstGeom prst="rect">
            <a:avLst/>
          </a:prstGeom>
          <a:solidFill>
            <a:srgbClr val="028090"/>
          </a:solidFill>
          <a:ln w="12700">
            <a:solidFill>
              <a:srgbClr val="028090"/>
            </a:solidFill>
            <a:prstDash val="solid"/>
          </a:ln>
        </p:spPr>
      </p:sp>
      <p:sp>
        <p:nvSpPr>
          <p:cNvPr id="30" name="Text 28"/>
          <p:cNvSpPr/>
          <p:nvPr/>
        </p:nvSpPr>
        <p:spPr>
          <a:xfrm>
            <a:off x="6995160" y="2761488"/>
            <a:ext cx="1828800" cy="530352"/>
          </a:xfrm>
          <a:prstGeom prst="rect">
            <a:avLst/>
          </a:prstGeom>
          <a:noFill/>
          <a:ln/>
        </p:spPr>
        <p:txBody>
          <a:bodyPr wrap="square" lIns="0" tIns="0" rIns="0" bIns="0" rtlCol="0" anchor="ctr"/>
          <a:lstStyle/>
          <a:p>
            <a:pPr algn="l" indent="0" marL="0">
              <a:buNone/>
            </a:pPr>
            <a:r>
              <a:rPr lang="en-US" sz="2800" b="1" dirty="0">
                <a:solidFill>
                  <a:srgbClr val="028090"/>
                </a:solidFill>
                <a:latin typeface="Georgia" pitchFamily="34" charset="0"/>
                <a:ea typeface="Georgia" pitchFamily="34" charset="-122"/>
                <a:cs typeface="Georgia" pitchFamily="34" charset="-120"/>
              </a:rPr>
              <a:t>25%</a:t>
            </a:r>
            <a:endParaRPr lang="en-US" sz="2800" dirty="0"/>
          </a:p>
        </p:txBody>
      </p:sp>
      <p:sp>
        <p:nvSpPr>
          <p:cNvPr id="31" name="Text 29"/>
          <p:cNvSpPr/>
          <p:nvPr/>
        </p:nvSpPr>
        <p:spPr>
          <a:xfrm>
            <a:off x="6995160" y="3291840"/>
            <a:ext cx="1828800" cy="65836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acumula 20 o más ausencias</a:t>
            </a:r>
            <a:endParaRPr lang="en-US" sz="900" dirty="0"/>
          </a:p>
          <a:p>
            <a:pPr indent="0" marL="0">
              <a:buNone/>
            </a:pPr>
            <a:r>
              <a:rPr lang="en-US" sz="900" dirty="0">
                <a:solidFill>
                  <a:srgbClr val="1A252F"/>
                </a:solidFill>
                <a:latin typeface="Calibri" pitchFamily="34" charset="0"/>
                <a:ea typeface="Calibri" pitchFamily="34" charset="-122"/>
                <a:cs typeface="Calibri" pitchFamily="34" charset="-120"/>
              </a:rPr>
              <a:t>anuales (UNESCO GEM 2023)</a:t>
            </a:r>
            <a:endParaRPr lang="en-US" sz="900" dirty="0"/>
          </a:p>
        </p:txBody>
      </p:sp>
      <p:sp>
        <p:nvSpPr>
          <p:cNvPr id="32" name="Text 30"/>
          <p:cNvSpPr/>
          <p:nvPr/>
        </p:nvSpPr>
        <p:spPr>
          <a:xfrm>
            <a:off x="274320" y="4892040"/>
            <a:ext cx="8595360" cy="182880"/>
          </a:xfrm>
          <a:prstGeom prst="rect">
            <a:avLst/>
          </a:prstGeom>
          <a:noFill/>
          <a:ln/>
        </p:spPr>
        <p:txBody>
          <a:bodyPr wrap="square" rtlCol="0" anchor="ctr"/>
          <a:lstStyle/>
          <a:p>
            <a:pPr indent="0" marL="0">
              <a:buNone/>
            </a:pPr>
            <a:r>
              <a:rPr lang="en-US" sz="750" i="1" dirty="0">
                <a:solidFill>
                  <a:srgbClr val="64748B"/>
                </a:solidFill>
                <a:latin typeface="Calibri" pitchFamily="34" charset="0"/>
                <a:ea typeface="Calibri" pitchFamily="34" charset="-122"/>
                <a:cs typeface="Calibri" pitchFamily="34" charset="-120"/>
              </a:rPr>
              <a:t>Fuentes: PISA 2022/OCDE · UNESCO GEM 2023 · SAP · TALIS/OCDE 2024 · INFoD</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8FA"/>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028090"/>
          </a:solidFill>
          <a:ln w="12700">
            <a:solidFill>
              <a:srgbClr val="028090"/>
            </a:solidFill>
            <a:prstDash val="solid"/>
          </a:ln>
        </p:spPr>
      </p:sp>
      <p:sp>
        <p:nvSpPr>
          <p:cNvPr id="3" name="Text 1"/>
          <p:cNvSpPr/>
          <p:nvPr/>
        </p:nvSpPr>
        <p:spPr>
          <a:xfrm>
            <a:off x="320040" y="0"/>
            <a:ext cx="8503920" cy="594360"/>
          </a:xfrm>
          <a:prstGeom prst="rect">
            <a:avLst/>
          </a:prstGeom>
          <a:noFill/>
          <a:ln/>
        </p:spPr>
        <p:txBody>
          <a:bodyPr wrap="square" lIns="0" tIns="0" rIns="0" bIns="0" rtlCol="0" anchor="ctr"/>
          <a:lstStyle/>
          <a:p>
            <a:pPr algn="l" indent="0" marL="0">
              <a:buNone/>
            </a:pPr>
            <a:r>
              <a:rPr lang="en-US" sz="1700" b="1" dirty="0">
                <a:solidFill>
                  <a:srgbClr val="FFFFFF"/>
                </a:solidFill>
                <a:latin typeface="Calibri" pitchFamily="34" charset="0"/>
                <a:ea typeface="Calibri" pitchFamily="34" charset="-122"/>
                <a:cs typeface="Calibri" pitchFamily="34" charset="-120"/>
              </a:rPr>
              <a:t>MAPA DE ACTORES</a:t>
            </a:r>
            <a:endParaRPr lang="en-US" sz="1700" dirty="0"/>
          </a:p>
        </p:txBody>
      </p:sp>
      <p:sp>
        <p:nvSpPr>
          <p:cNvPr id="4" name="Shape 2"/>
          <p:cNvSpPr/>
          <p:nvPr/>
        </p:nvSpPr>
        <p:spPr>
          <a:xfrm>
            <a:off x="228600" y="749808"/>
            <a:ext cx="4251960" cy="1261872"/>
          </a:xfrm>
          <a:prstGeom prst="rect">
            <a:avLst/>
          </a:prstGeom>
          <a:solidFill>
            <a:srgbClr val="EAF2F8"/>
          </a:solidFill>
          <a:ln w="12700">
            <a:solidFill>
              <a:srgbClr val="CBD5E1"/>
            </a:solidFill>
            <a:prstDash val="solid"/>
          </a:ln>
        </p:spPr>
      </p:sp>
      <p:pic>
        <p:nvPicPr>
          <p:cNvPr id="5" name="Image 0" descr="preencoded.png">    </p:cNvPr>
          <p:cNvPicPr>
            <a:picLocks noChangeAspect="1"/>
          </p:cNvPicPr>
          <p:nvPr/>
        </p:nvPicPr>
        <p:blipFill>
          <a:blip r:embed="rId1"/>
          <a:stretch>
            <a:fillRect/>
          </a:stretch>
        </p:blipFill>
        <p:spPr>
          <a:xfrm>
            <a:off x="320040" y="1097280"/>
            <a:ext cx="457200" cy="457200"/>
          </a:xfrm>
          <a:prstGeom prst="rect">
            <a:avLst/>
          </a:prstGeom>
        </p:spPr>
      </p:pic>
      <p:sp>
        <p:nvSpPr>
          <p:cNvPr id="6" name="Text 3"/>
          <p:cNvSpPr/>
          <p:nvPr/>
        </p:nvSpPr>
        <p:spPr>
          <a:xfrm>
            <a:off x="868680" y="859536"/>
            <a:ext cx="3474720" cy="274320"/>
          </a:xfrm>
          <a:prstGeom prst="rect">
            <a:avLst/>
          </a:prstGeom>
          <a:noFill/>
          <a:ln/>
        </p:spPr>
        <p:txBody>
          <a:bodyPr wrap="square" lIns="0" tIns="0" rIns="0" bIns="0" rtlCol="0" anchor="ctr"/>
          <a:lstStyle/>
          <a:p>
            <a:pPr indent="0" marL="0">
              <a:buNone/>
            </a:pPr>
            <a:r>
              <a:rPr lang="en-US" sz="1100" b="1" dirty="0">
                <a:solidFill>
                  <a:srgbClr val="1A252F"/>
                </a:solidFill>
                <a:latin typeface="Calibri" pitchFamily="34" charset="0"/>
                <a:ea typeface="Calibri" pitchFamily="34" charset="-122"/>
                <a:cs typeface="Calibri" pitchFamily="34" charset="-120"/>
              </a:rPr>
              <a:t>DGCyE / Ministerio</a:t>
            </a:r>
            <a:endParaRPr lang="en-US" sz="1100" dirty="0"/>
          </a:p>
        </p:txBody>
      </p:sp>
      <p:sp>
        <p:nvSpPr>
          <p:cNvPr id="7" name="Text 4"/>
          <p:cNvSpPr/>
          <p:nvPr/>
        </p:nvSpPr>
        <p:spPr>
          <a:xfrm>
            <a:off x="868680" y="1152144"/>
            <a:ext cx="3474720" cy="731520"/>
          </a:xfrm>
          <a:prstGeom prst="rect">
            <a:avLst/>
          </a:prstGeom>
          <a:noFill/>
          <a:ln/>
        </p:spPr>
        <p:txBody>
          <a:bodyPr wrap="square" lIns="0" tIns="0" rIns="0" bIns="0" rtlCol="0" anchor="ctr"/>
          <a:lstStyle/>
          <a:p>
            <a:pPr indent="0" marL="0">
              <a:buNone/>
            </a:pPr>
            <a:r>
              <a:rPr lang="en-US" sz="850" dirty="0">
                <a:solidFill>
                  <a:srgbClr val="64748B"/>
                </a:solidFill>
                <a:latin typeface="Calibri" pitchFamily="34" charset="0"/>
                <a:ea typeface="Calibri" pitchFamily="34" charset="-122"/>
                <a:cs typeface="Calibri" pitchFamily="34" charset="-120"/>
              </a:rPr>
              <a:t>Actor central. Recursos normativos y administrativos. Ejecutor general del programa.</a:t>
            </a:r>
            <a:endParaRPr lang="en-US" sz="850" dirty="0"/>
          </a:p>
        </p:txBody>
      </p:sp>
      <p:sp>
        <p:nvSpPr>
          <p:cNvPr id="8" name="Shape 5"/>
          <p:cNvSpPr/>
          <p:nvPr/>
        </p:nvSpPr>
        <p:spPr>
          <a:xfrm>
            <a:off x="4754880" y="749808"/>
            <a:ext cx="4251960" cy="1261872"/>
          </a:xfrm>
          <a:prstGeom prst="rect">
            <a:avLst/>
          </a:prstGeom>
          <a:solidFill>
            <a:srgbClr val="EAF2F8"/>
          </a:solidFill>
          <a:ln w="12700">
            <a:solidFill>
              <a:srgbClr val="CBD5E1"/>
            </a:solidFill>
            <a:prstDash val="solid"/>
          </a:ln>
        </p:spPr>
      </p:sp>
      <p:pic>
        <p:nvPicPr>
          <p:cNvPr id="9" name="Image 1" descr="preencoded.png">    </p:cNvPr>
          <p:cNvPicPr>
            <a:picLocks noChangeAspect="1"/>
          </p:cNvPicPr>
          <p:nvPr/>
        </p:nvPicPr>
        <p:blipFill>
          <a:blip r:embed="rId2"/>
          <a:stretch>
            <a:fillRect/>
          </a:stretch>
        </p:blipFill>
        <p:spPr>
          <a:xfrm>
            <a:off x="4846320" y="1097280"/>
            <a:ext cx="457200" cy="457200"/>
          </a:xfrm>
          <a:prstGeom prst="rect">
            <a:avLst/>
          </a:prstGeom>
        </p:spPr>
      </p:pic>
      <p:sp>
        <p:nvSpPr>
          <p:cNvPr id="10" name="Text 6"/>
          <p:cNvSpPr/>
          <p:nvPr/>
        </p:nvSpPr>
        <p:spPr>
          <a:xfrm>
            <a:off x="5394960" y="859536"/>
            <a:ext cx="3474720" cy="274320"/>
          </a:xfrm>
          <a:prstGeom prst="rect">
            <a:avLst/>
          </a:prstGeom>
          <a:noFill/>
          <a:ln/>
        </p:spPr>
        <p:txBody>
          <a:bodyPr wrap="square" lIns="0" tIns="0" rIns="0" bIns="0" rtlCol="0" anchor="ctr"/>
          <a:lstStyle/>
          <a:p>
            <a:pPr indent="0" marL="0">
              <a:buNone/>
            </a:pPr>
            <a:r>
              <a:rPr lang="en-US" sz="1100" b="1" dirty="0">
                <a:solidFill>
                  <a:srgbClr val="1A252F"/>
                </a:solidFill>
                <a:latin typeface="Calibri" pitchFamily="34" charset="0"/>
                <a:ea typeface="Calibri" pitchFamily="34" charset="-122"/>
                <a:cs typeface="Calibri" pitchFamily="34" charset="-120"/>
              </a:rPr>
              <a:t>Docentes / SUTEBA / FEB</a:t>
            </a:r>
            <a:endParaRPr lang="en-US" sz="1100" dirty="0"/>
          </a:p>
        </p:txBody>
      </p:sp>
      <p:sp>
        <p:nvSpPr>
          <p:cNvPr id="11" name="Text 7"/>
          <p:cNvSpPr/>
          <p:nvPr/>
        </p:nvSpPr>
        <p:spPr>
          <a:xfrm>
            <a:off x="5394960" y="1152144"/>
            <a:ext cx="3474720" cy="731520"/>
          </a:xfrm>
          <a:prstGeom prst="rect">
            <a:avLst/>
          </a:prstGeom>
          <a:noFill/>
          <a:ln/>
        </p:spPr>
        <p:txBody>
          <a:bodyPr wrap="square" lIns="0" tIns="0" rIns="0" bIns="0" rtlCol="0" anchor="ctr"/>
          <a:lstStyle/>
          <a:p>
            <a:pPr indent="0" marL="0">
              <a:buNone/>
            </a:pPr>
            <a:r>
              <a:rPr lang="en-US" sz="850" dirty="0">
                <a:solidFill>
                  <a:srgbClr val="64748B"/>
                </a:solidFill>
                <a:latin typeface="Calibri" pitchFamily="34" charset="0"/>
                <a:ea typeface="Calibri" pitchFamily="34" charset="-122"/>
                <a:cs typeface="Calibri" pitchFamily="34" charset="-120"/>
              </a:rPr>
              <a:t>Posición no homogénea. Condicionan la adhesión a garantías de acompañamiento y recursos.</a:t>
            </a:r>
            <a:endParaRPr lang="en-US" sz="850" dirty="0"/>
          </a:p>
        </p:txBody>
      </p:sp>
      <p:sp>
        <p:nvSpPr>
          <p:cNvPr id="12" name="Shape 8"/>
          <p:cNvSpPr/>
          <p:nvPr/>
        </p:nvSpPr>
        <p:spPr>
          <a:xfrm>
            <a:off x="228600" y="2167128"/>
            <a:ext cx="4251960" cy="1261872"/>
          </a:xfrm>
          <a:prstGeom prst="rect">
            <a:avLst/>
          </a:prstGeom>
          <a:solidFill>
            <a:srgbClr val="EAF2F8"/>
          </a:solidFill>
          <a:ln w="12700">
            <a:solidFill>
              <a:srgbClr val="CBD5E1"/>
            </a:solidFill>
            <a:prstDash val="solid"/>
          </a:ln>
        </p:spPr>
      </p:sp>
      <p:pic>
        <p:nvPicPr>
          <p:cNvPr id="13" name="Image 2" descr="preencoded.png">    </p:cNvPr>
          <p:cNvPicPr>
            <a:picLocks noChangeAspect="1"/>
          </p:cNvPicPr>
          <p:nvPr/>
        </p:nvPicPr>
        <p:blipFill>
          <a:blip r:embed="rId3"/>
          <a:stretch>
            <a:fillRect/>
          </a:stretch>
        </p:blipFill>
        <p:spPr>
          <a:xfrm>
            <a:off x="320040" y="2514600"/>
            <a:ext cx="457200" cy="457200"/>
          </a:xfrm>
          <a:prstGeom prst="rect">
            <a:avLst/>
          </a:prstGeom>
        </p:spPr>
      </p:pic>
      <p:sp>
        <p:nvSpPr>
          <p:cNvPr id="14" name="Text 9"/>
          <p:cNvSpPr/>
          <p:nvPr/>
        </p:nvSpPr>
        <p:spPr>
          <a:xfrm>
            <a:off x="868680" y="2276856"/>
            <a:ext cx="3474720" cy="274320"/>
          </a:xfrm>
          <a:prstGeom prst="rect">
            <a:avLst/>
          </a:prstGeom>
          <a:noFill/>
          <a:ln/>
        </p:spPr>
        <p:txBody>
          <a:bodyPr wrap="square" lIns="0" tIns="0" rIns="0" bIns="0" rtlCol="0" anchor="ctr"/>
          <a:lstStyle/>
          <a:p>
            <a:pPr indent="0" marL="0">
              <a:buNone/>
            </a:pPr>
            <a:r>
              <a:rPr lang="en-US" sz="1100" b="1" dirty="0">
                <a:solidFill>
                  <a:srgbClr val="1A252F"/>
                </a:solidFill>
                <a:latin typeface="Calibri" pitchFamily="34" charset="0"/>
                <a:ea typeface="Calibri" pitchFamily="34" charset="-122"/>
                <a:cs typeface="Calibri" pitchFamily="34" charset="-120"/>
              </a:rPr>
              <a:t>Familias</a:t>
            </a:r>
            <a:endParaRPr lang="en-US" sz="1100" dirty="0"/>
          </a:p>
        </p:txBody>
      </p:sp>
      <p:sp>
        <p:nvSpPr>
          <p:cNvPr id="15" name="Text 10"/>
          <p:cNvSpPr/>
          <p:nvPr/>
        </p:nvSpPr>
        <p:spPr>
          <a:xfrm>
            <a:off x="868680" y="2569464"/>
            <a:ext cx="3474720" cy="731520"/>
          </a:xfrm>
          <a:prstGeom prst="rect">
            <a:avLst/>
          </a:prstGeom>
          <a:noFill/>
          <a:ln/>
        </p:spPr>
        <p:txBody>
          <a:bodyPr wrap="square" lIns="0" tIns="0" rIns="0" bIns="0" rtlCol="0" anchor="ctr"/>
          <a:lstStyle/>
          <a:p>
            <a:pPr indent="0" marL="0">
              <a:buNone/>
            </a:pPr>
            <a:r>
              <a:rPr lang="en-US" sz="850" dirty="0">
                <a:solidFill>
                  <a:srgbClr val="64748B"/>
                </a:solidFill>
                <a:latin typeface="Calibri" pitchFamily="34" charset="0"/>
                <a:ea typeface="Calibri" pitchFamily="34" charset="-122"/>
                <a:cs typeface="Calibri" pitchFamily="34" charset="-120"/>
              </a:rPr>
              <a:t>Adhesión obligatoria. Tensión entre uso como canal de comunicación y mejora del rendimiento.</a:t>
            </a:r>
            <a:endParaRPr lang="en-US" sz="850" dirty="0"/>
          </a:p>
        </p:txBody>
      </p:sp>
      <p:sp>
        <p:nvSpPr>
          <p:cNvPr id="16" name="Shape 11"/>
          <p:cNvSpPr/>
          <p:nvPr/>
        </p:nvSpPr>
        <p:spPr>
          <a:xfrm>
            <a:off x="4754880" y="2167128"/>
            <a:ext cx="4251960" cy="1261872"/>
          </a:xfrm>
          <a:prstGeom prst="rect">
            <a:avLst/>
          </a:prstGeom>
          <a:solidFill>
            <a:srgbClr val="EAF2F8"/>
          </a:solidFill>
          <a:ln w="12700">
            <a:solidFill>
              <a:srgbClr val="CBD5E1"/>
            </a:solidFill>
            <a:prstDash val="solid"/>
          </a:ln>
        </p:spPr>
      </p:sp>
      <p:pic>
        <p:nvPicPr>
          <p:cNvPr id="17" name="Image 3" descr="preencoded.png">    </p:cNvPr>
          <p:cNvPicPr>
            <a:picLocks noChangeAspect="1"/>
          </p:cNvPicPr>
          <p:nvPr/>
        </p:nvPicPr>
        <p:blipFill>
          <a:blip r:embed="rId4"/>
          <a:stretch>
            <a:fillRect/>
          </a:stretch>
        </p:blipFill>
        <p:spPr>
          <a:xfrm>
            <a:off x="4846320" y="2514600"/>
            <a:ext cx="457200" cy="457200"/>
          </a:xfrm>
          <a:prstGeom prst="rect">
            <a:avLst/>
          </a:prstGeom>
        </p:spPr>
      </p:pic>
      <p:sp>
        <p:nvSpPr>
          <p:cNvPr id="18" name="Text 12"/>
          <p:cNvSpPr/>
          <p:nvPr/>
        </p:nvSpPr>
        <p:spPr>
          <a:xfrm>
            <a:off x="5394960" y="2276856"/>
            <a:ext cx="3474720" cy="274320"/>
          </a:xfrm>
          <a:prstGeom prst="rect">
            <a:avLst/>
          </a:prstGeom>
          <a:noFill/>
          <a:ln/>
        </p:spPr>
        <p:txBody>
          <a:bodyPr wrap="square" lIns="0" tIns="0" rIns="0" bIns="0" rtlCol="0" anchor="ctr"/>
          <a:lstStyle/>
          <a:p>
            <a:pPr indent="0" marL="0">
              <a:buNone/>
            </a:pPr>
            <a:r>
              <a:rPr lang="en-US" sz="1100" b="1" dirty="0">
                <a:solidFill>
                  <a:srgbClr val="1A252F"/>
                </a:solidFill>
                <a:latin typeface="Calibri" pitchFamily="34" charset="0"/>
                <a:ea typeface="Calibri" pitchFamily="34" charset="-122"/>
                <a:cs typeface="Calibri" pitchFamily="34" charset="-120"/>
              </a:rPr>
              <a:t>Estudiantes</a:t>
            </a:r>
            <a:endParaRPr lang="en-US" sz="1100" dirty="0"/>
          </a:p>
        </p:txBody>
      </p:sp>
      <p:sp>
        <p:nvSpPr>
          <p:cNvPr id="19" name="Text 13"/>
          <p:cNvSpPr/>
          <p:nvPr/>
        </p:nvSpPr>
        <p:spPr>
          <a:xfrm>
            <a:off x="5394960" y="2569464"/>
            <a:ext cx="3474720" cy="731520"/>
          </a:xfrm>
          <a:prstGeom prst="rect">
            <a:avLst/>
          </a:prstGeom>
          <a:noFill/>
          <a:ln/>
        </p:spPr>
        <p:txBody>
          <a:bodyPr wrap="square" lIns="0" tIns="0" rIns="0" bIns="0" rtlCol="0" anchor="ctr"/>
          <a:lstStyle/>
          <a:p>
            <a:pPr indent="0" marL="0">
              <a:buNone/>
            </a:pPr>
            <a:r>
              <a:rPr lang="en-US" sz="850" dirty="0">
                <a:solidFill>
                  <a:srgbClr val="64748B"/>
                </a:solidFill>
                <a:latin typeface="Calibri" pitchFamily="34" charset="0"/>
                <a:ea typeface="Calibri" pitchFamily="34" charset="-122"/>
                <a:cs typeface="Calibri" pitchFamily="34" charset="-120"/>
              </a:rPr>
              <a:t>Población objetivo. Parte valora el celular como identidad y autonomía. Intereses diversos.</a:t>
            </a:r>
            <a:endParaRPr lang="en-US" sz="850" dirty="0"/>
          </a:p>
        </p:txBody>
      </p:sp>
      <p:sp>
        <p:nvSpPr>
          <p:cNvPr id="20" name="Shape 14"/>
          <p:cNvSpPr/>
          <p:nvPr/>
        </p:nvSpPr>
        <p:spPr>
          <a:xfrm>
            <a:off x="228600" y="3584448"/>
            <a:ext cx="4251960" cy="1261872"/>
          </a:xfrm>
          <a:prstGeom prst="rect">
            <a:avLst/>
          </a:prstGeom>
          <a:solidFill>
            <a:srgbClr val="EAF2F8"/>
          </a:solidFill>
          <a:ln w="12700">
            <a:solidFill>
              <a:srgbClr val="CBD5E1"/>
            </a:solidFill>
            <a:prstDash val="solid"/>
          </a:ln>
        </p:spPr>
      </p:sp>
      <p:pic>
        <p:nvPicPr>
          <p:cNvPr id="21" name="Image 4" descr="preencoded.png">    </p:cNvPr>
          <p:cNvPicPr>
            <a:picLocks noChangeAspect="1"/>
          </p:cNvPicPr>
          <p:nvPr/>
        </p:nvPicPr>
        <p:blipFill>
          <a:blip r:embed="rId5"/>
          <a:stretch>
            <a:fillRect/>
          </a:stretch>
        </p:blipFill>
        <p:spPr>
          <a:xfrm>
            <a:off x="320040" y="3931920"/>
            <a:ext cx="457200" cy="457200"/>
          </a:xfrm>
          <a:prstGeom prst="rect">
            <a:avLst/>
          </a:prstGeom>
        </p:spPr>
      </p:pic>
      <p:sp>
        <p:nvSpPr>
          <p:cNvPr id="22" name="Text 15"/>
          <p:cNvSpPr/>
          <p:nvPr/>
        </p:nvSpPr>
        <p:spPr>
          <a:xfrm>
            <a:off x="868680" y="3694176"/>
            <a:ext cx="3474720" cy="274320"/>
          </a:xfrm>
          <a:prstGeom prst="rect">
            <a:avLst/>
          </a:prstGeom>
          <a:noFill/>
          <a:ln/>
        </p:spPr>
        <p:txBody>
          <a:bodyPr wrap="square" lIns="0" tIns="0" rIns="0" bIns="0" rtlCol="0" anchor="ctr"/>
          <a:lstStyle/>
          <a:p>
            <a:pPr indent="0" marL="0">
              <a:buNone/>
            </a:pPr>
            <a:r>
              <a:rPr lang="en-US" sz="1100" b="1" dirty="0">
                <a:solidFill>
                  <a:srgbClr val="1A252F"/>
                </a:solidFill>
                <a:latin typeface="Calibri" pitchFamily="34" charset="0"/>
                <a:ea typeface="Calibri" pitchFamily="34" charset="-122"/>
                <a:cs typeface="Calibri" pitchFamily="34" charset="-120"/>
              </a:rPr>
              <a:t>Empresas tecnológicas</a:t>
            </a:r>
            <a:endParaRPr lang="en-US" sz="1100" dirty="0"/>
          </a:p>
        </p:txBody>
      </p:sp>
      <p:sp>
        <p:nvSpPr>
          <p:cNvPr id="23" name="Text 16"/>
          <p:cNvSpPr/>
          <p:nvPr/>
        </p:nvSpPr>
        <p:spPr>
          <a:xfrm>
            <a:off x="868680" y="3986784"/>
            <a:ext cx="3474720" cy="731520"/>
          </a:xfrm>
          <a:prstGeom prst="rect">
            <a:avLst/>
          </a:prstGeom>
          <a:noFill/>
          <a:ln/>
        </p:spPr>
        <p:txBody>
          <a:bodyPr wrap="square" lIns="0" tIns="0" rIns="0" bIns="0" rtlCol="0" anchor="ctr"/>
          <a:lstStyle/>
          <a:p>
            <a:pPr indent="0" marL="0">
              <a:buNone/>
            </a:pPr>
            <a:r>
              <a:rPr lang="en-US" sz="850" dirty="0">
                <a:solidFill>
                  <a:srgbClr val="64748B"/>
                </a:solidFill>
                <a:latin typeface="Calibri" pitchFamily="34" charset="0"/>
                <a:ea typeface="Calibri" pitchFamily="34" charset="-122"/>
                <a:cs typeface="Calibri" pitchFamily="34" charset="-120"/>
              </a:rPr>
              <a:t>Intereses estructuralmente opuestos. Sin presencia institucional directa en el sistema educativo.</a:t>
            </a:r>
            <a:endParaRPr lang="en-US" sz="850" dirty="0"/>
          </a:p>
        </p:txBody>
      </p:sp>
      <p:sp>
        <p:nvSpPr>
          <p:cNvPr id="24" name="Shape 17"/>
          <p:cNvSpPr/>
          <p:nvPr/>
        </p:nvSpPr>
        <p:spPr>
          <a:xfrm>
            <a:off x="4754880" y="3584448"/>
            <a:ext cx="4251960" cy="1261872"/>
          </a:xfrm>
          <a:prstGeom prst="rect">
            <a:avLst/>
          </a:prstGeom>
          <a:solidFill>
            <a:srgbClr val="EAF2F8"/>
          </a:solidFill>
          <a:ln w="12700">
            <a:solidFill>
              <a:srgbClr val="CBD5E1"/>
            </a:solidFill>
            <a:prstDash val="solid"/>
          </a:ln>
        </p:spPr>
      </p:sp>
      <p:pic>
        <p:nvPicPr>
          <p:cNvPr id="25" name="Image 5" descr="preencoded.png">    </p:cNvPr>
          <p:cNvPicPr>
            <a:picLocks noChangeAspect="1"/>
          </p:cNvPicPr>
          <p:nvPr/>
        </p:nvPicPr>
        <p:blipFill>
          <a:blip r:embed="rId6"/>
          <a:stretch>
            <a:fillRect/>
          </a:stretch>
        </p:blipFill>
        <p:spPr>
          <a:xfrm>
            <a:off x="4846320" y="3931920"/>
            <a:ext cx="457200" cy="457200"/>
          </a:xfrm>
          <a:prstGeom prst="rect">
            <a:avLst/>
          </a:prstGeom>
        </p:spPr>
      </p:pic>
      <p:sp>
        <p:nvSpPr>
          <p:cNvPr id="26" name="Text 18"/>
          <p:cNvSpPr/>
          <p:nvPr/>
        </p:nvSpPr>
        <p:spPr>
          <a:xfrm>
            <a:off x="5394960" y="3694176"/>
            <a:ext cx="3474720" cy="274320"/>
          </a:xfrm>
          <a:prstGeom prst="rect">
            <a:avLst/>
          </a:prstGeom>
          <a:noFill/>
          <a:ln/>
        </p:spPr>
        <p:txBody>
          <a:bodyPr wrap="square" lIns="0" tIns="0" rIns="0" bIns="0" rtlCol="0" anchor="ctr"/>
          <a:lstStyle/>
          <a:p>
            <a:pPr indent="0" marL="0">
              <a:buNone/>
            </a:pPr>
            <a:r>
              <a:rPr lang="en-US" sz="1100" b="1" dirty="0">
                <a:solidFill>
                  <a:srgbClr val="1A252F"/>
                </a:solidFill>
                <a:latin typeface="Calibri" pitchFamily="34" charset="0"/>
                <a:ea typeface="Calibri" pitchFamily="34" charset="-122"/>
                <a:cs typeface="Calibri" pitchFamily="34" charset="-120"/>
              </a:rPr>
              <a:t>INFoD</a:t>
            </a:r>
            <a:endParaRPr lang="en-US" sz="1100" dirty="0"/>
          </a:p>
        </p:txBody>
      </p:sp>
      <p:sp>
        <p:nvSpPr>
          <p:cNvPr id="27" name="Text 19"/>
          <p:cNvSpPr/>
          <p:nvPr/>
        </p:nvSpPr>
        <p:spPr>
          <a:xfrm>
            <a:off x="5394960" y="3986784"/>
            <a:ext cx="3474720" cy="731520"/>
          </a:xfrm>
          <a:prstGeom prst="rect">
            <a:avLst/>
          </a:prstGeom>
          <a:noFill/>
          <a:ln/>
        </p:spPr>
        <p:txBody>
          <a:bodyPr wrap="square" lIns="0" tIns="0" rIns="0" bIns="0" rtlCol="0" anchor="ctr"/>
          <a:lstStyle/>
          <a:p>
            <a:pPr indent="0" marL="0">
              <a:buNone/>
            </a:pPr>
            <a:r>
              <a:rPr lang="en-US" sz="850" dirty="0">
                <a:solidFill>
                  <a:srgbClr val="64748B"/>
                </a:solidFill>
                <a:latin typeface="Calibri" pitchFamily="34" charset="0"/>
                <a:ea typeface="Calibri" pitchFamily="34" charset="-122"/>
                <a:cs typeface="Calibri" pitchFamily="34" charset="-120"/>
              </a:rPr>
              <a:t>Articula la oferta de formación continua docente. Vinculación técnica con el programa.</a:t>
            </a:r>
            <a:endParaRPr lang="en-US" sz="850" dirty="0"/>
          </a:p>
        </p:txBody>
      </p:sp>
      <p:sp>
        <p:nvSpPr>
          <p:cNvPr id="28" name="Shape 20"/>
          <p:cNvSpPr/>
          <p:nvPr/>
        </p:nvSpPr>
        <p:spPr>
          <a:xfrm>
            <a:off x="228600" y="4828032"/>
            <a:ext cx="8686800" cy="274320"/>
          </a:xfrm>
          <a:prstGeom prst="rect">
            <a:avLst/>
          </a:prstGeom>
          <a:solidFill>
            <a:srgbClr val="D6EAF8"/>
          </a:solidFill>
          <a:ln w="12700">
            <a:solidFill>
              <a:srgbClr val="D6EAF8"/>
            </a:solidFill>
            <a:prstDash val="solid"/>
          </a:ln>
        </p:spPr>
      </p:sp>
      <p:sp>
        <p:nvSpPr>
          <p:cNvPr id="29" name="Text 21"/>
          <p:cNvSpPr/>
          <p:nvPr/>
        </p:nvSpPr>
        <p:spPr>
          <a:xfrm>
            <a:off x="365760" y="4828032"/>
            <a:ext cx="8412480" cy="274320"/>
          </a:xfrm>
          <a:prstGeom prst="rect">
            <a:avLst/>
          </a:prstGeom>
          <a:noFill/>
          <a:ln/>
        </p:spPr>
        <p:txBody>
          <a:bodyPr wrap="square" lIns="0" tIns="0" rIns="0" bIns="0" rtlCol="0" anchor="ctr"/>
          <a:lstStyle/>
          <a:p>
            <a:pPr indent="0" marL="0">
              <a:buNone/>
            </a:pPr>
            <a:r>
              <a:rPr lang="en-US" sz="850" i="1" dirty="0">
                <a:solidFill>
                  <a:srgbClr val="1B4F72"/>
                </a:solidFill>
                <a:latin typeface="Calibri" pitchFamily="34" charset="0"/>
                <a:ea typeface="Calibri" pitchFamily="34" charset="-122"/>
                <a:cs typeface="Calibri" pitchFamily="34" charset="-120"/>
              </a:rPr>
              <a:t>Mayor tensión: familias vs. prohibición · docentes con condicionamientos  |  Mayor coordinación: DGCyE + INFoD + sectores sindicales favorables</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AF2F8"/>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028090"/>
          </a:solidFill>
          <a:ln w="12700">
            <a:solidFill>
              <a:srgbClr val="028090"/>
            </a:solidFill>
            <a:prstDash val="solid"/>
          </a:ln>
        </p:spPr>
      </p:sp>
      <p:sp>
        <p:nvSpPr>
          <p:cNvPr id="3" name="Text 1"/>
          <p:cNvSpPr/>
          <p:nvPr/>
        </p:nvSpPr>
        <p:spPr>
          <a:xfrm>
            <a:off x="320040" y="0"/>
            <a:ext cx="8503920" cy="594360"/>
          </a:xfrm>
          <a:prstGeom prst="rect">
            <a:avLst/>
          </a:prstGeom>
          <a:noFill/>
          <a:ln/>
        </p:spPr>
        <p:txBody>
          <a:bodyPr wrap="square" lIns="0" tIns="0" rIns="0" bIns="0" rtlCol="0" anchor="ctr"/>
          <a:lstStyle/>
          <a:p>
            <a:pPr algn="l" indent="0" marL="0">
              <a:buNone/>
            </a:pPr>
            <a:r>
              <a:rPr lang="en-US" sz="1700" b="1" dirty="0">
                <a:solidFill>
                  <a:srgbClr val="FFFFFF"/>
                </a:solidFill>
                <a:latin typeface="Calibri" pitchFamily="34" charset="0"/>
                <a:ea typeface="Calibri" pitchFamily="34" charset="-122"/>
                <a:cs typeface="Calibri" pitchFamily="34" charset="-120"/>
              </a:rPr>
              <a:t>OBJETIVOS DEL PROGRAMA</a:t>
            </a:r>
            <a:endParaRPr lang="en-US" sz="1700" dirty="0"/>
          </a:p>
        </p:txBody>
      </p:sp>
      <p:sp>
        <p:nvSpPr>
          <p:cNvPr id="4" name="Shape 2"/>
          <p:cNvSpPr/>
          <p:nvPr/>
        </p:nvSpPr>
        <p:spPr>
          <a:xfrm>
            <a:off x="274320" y="749808"/>
            <a:ext cx="8595360" cy="868680"/>
          </a:xfrm>
          <a:prstGeom prst="rect">
            <a:avLst/>
          </a:prstGeom>
          <a:solidFill>
            <a:srgbClr val="028090"/>
          </a:solidFill>
          <a:ln w="12700">
            <a:solidFill>
              <a:srgbClr val="028090"/>
            </a:solidFill>
            <a:prstDash val="solid"/>
          </a:ln>
        </p:spPr>
      </p:sp>
      <p:sp>
        <p:nvSpPr>
          <p:cNvPr id="5" name="Text 3"/>
          <p:cNvSpPr/>
          <p:nvPr/>
        </p:nvSpPr>
        <p:spPr>
          <a:xfrm>
            <a:off x="457200" y="786384"/>
            <a:ext cx="2011680" cy="201168"/>
          </a:xfrm>
          <a:prstGeom prst="rect">
            <a:avLst/>
          </a:prstGeom>
          <a:noFill/>
          <a:ln/>
        </p:spPr>
        <p:txBody>
          <a:bodyPr wrap="square" lIns="0" tIns="0" rIns="0" bIns="0" rtlCol="0" anchor="ctr"/>
          <a:lstStyle/>
          <a:p>
            <a:pPr indent="0" marL="0">
              <a:buNone/>
            </a:pPr>
            <a:r>
              <a:rPr lang="en-US" sz="800" b="1" spc="200" kern="0" dirty="0">
                <a:solidFill>
                  <a:srgbClr val="D6EAF8"/>
                </a:solidFill>
                <a:latin typeface="Calibri" pitchFamily="34" charset="0"/>
                <a:ea typeface="Calibri" pitchFamily="34" charset="-122"/>
                <a:cs typeface="Calibri" pitchFamily="34" charset="-120"/>
              </a:rPr>
              <a:t>OBJETIVO GENERAL</a:t>
            </a:r>
            <a:endParaRPr lang="en-US" sz="800" dirty="0"/>
          </a:p>
        </p:txBody>
      </p:sp>
      <p:sp>
        <p:nvSpPr>
          <p:cNvPr id="6" name="Text 4"/>
          <p:cNvSpPr/>
          <p:nvPr/>
        </p:nvSpPr>
        <p:spPr>
          <a:xfrm>
            <a:off x="457200" y="987552"/>
            <a:ext cx="8229600" cy="530352"/>
          </a:xfrm>
          <a:prstGeom prst="rect">
            <a:avLst/>
          </a:prstGeom>
          <a:noFill/>
          <a:ln/>
        </p:spPr>
        <p:txBody>
          <a:bodyPr wrap="square" lIns="0" tIns="0" rIns="0" bIns="0" rtlCol="0" anchor="ctr"/>
          <a:lstStyle/>
          <a:p>
            <a:pPr indent="0" marL="0">
              <a:buNone/>
            </a:pPr>
            <a:r>
              <a:rPr lang="en-US" sz="1050" dirty="0">
                <a:solidFill>
                  <a:srgbClr val="FFFFFF"/>
                </a:solidFill>
                <a:latin typeface="Calibri" pitchFamily="34" charset="0"/>
                <a:ea typeface="Calibri" pitchFamily="34" charset="-122"/>
                <a:cs typeface="Calibri" pitchFamily="34" charset="-120"/>
              </a:rPr>
              <a:t>Reducir la distracción digital en el aula mediante la regulación del uso del teléfono celular durante el horario de clases, con el fin de recuperar las condiciones pedagógicas necesarias para el aprendizaje efectivo y el fortalecimiento del vínculo entre docentes y estudiantes.</a:t>
            </a:r>
            <a:endParaRPr lang="en-US" sz="1050" dirty="0"/>
          </a:p>
        </p:txBody>
      </p:sp>
      <p:sp>
        <p:nvSpPr>
          <p:cNvPr id="7" name="Shape 5"/>
          <p:cNvSpPr/>
          <p:nvPr/>
        </p:nvSpPr>
        <p:spPr>
          <a:xfrm>
            <a:off x="274320" y="1828800"/>
            <a:ext cx="4206240" cy="1325880"/>
          </a:xfrm>
          <a:prstGeom prst="rect">
            <a:avLst/>
          </a:prstGeom>
          <a:solidFill>
            <a:srgbClr val="F5F8FA"/>
          </a:solidFill>
          <a:ln w="12700">
            <a:solidFill>
              <a:srgbClr val="CBD5E1"/>
            </a:solidFill>
            <a:prstDash val="solid"/>
          </a:ln>
        </p:spPr>
      </p:sp>
      <p:sp>
        <p:nvSpPr>
          <p:cNvPr id="8" name="Shape 6"/>
          <p:cNvSpPr/>
          <p:nvPr/>
        </p:nvSpPr>
        <p:spPr>
          <a:xfrm>
            <a:off x="274320" y="1828800"/>
            <a:ext cx="109728" cy="1325880"/>
          </a:xfrm>
          <a:prstGeom prst="rect">
            <a:avLst/>
          </a:prstGeom>
          <a:solidFill>
            <a:srgbClr val="1B4F72"/>
          </a:solidFill>
          <a:ln w="12700">
            <a:solidFill>
              <a:srgbClr val="1B4F72"/>
            </a:solidFill>
            <a:prstDash val="solid"/>
          </a:ln>
        </p:spPr>
      </p:sp>
      <p:sp>
        <p:nvSpPr>
          <p:cNvPr id="9" name="Text 7"/>
          <p:cNvSpPr/>
          <p:nvPr/>
        </p:nvSpPr>
        <p:spPr>
          <a:xfrm>
            <a:off x="457200" y="1920240"/>
            <a:ext cx="685800" cy="201168"/>
          </a:xfrm>
          <a:prstGeom prst="rect">
            <a:avLst/>
          </a:prstGeom>
          <a:noFill/>
          <a:ln/>
        </p:spPr>
        <p:txBody>
          <a:bodyPr wrap="square" lIns="0" tIns="0" rIns="0" bIns="0" rtlCol="0" anchor="ctr"/>
          <a:lstStyle/>
          <a:p>
            <a:pPr indent="0" marL="0">
              <a:buNone/>
            </a:pPr>
            <a:r>
              <a:rPr lang="en-US" sz="900" b="1" dirty="0">
                <a:solidFill>
                  <a:srgbClr val="1B4F72"/>
                </a:solidFill>
                <a:latin typeface="Calibri" pitchFamily="34" charset="0"/>
                <a:ea typeface="Calibri" pitchFamily="34" charset="-122"/>
                <a:cs typeface="Calibri" pitchFamily="34" charset="-120"/>
              </a:rPr>
              <a:t>OE 1</a:t>
            </a:r>
            <a:endParaRPr lang="en-US" sz="900" dirty="0"/>
          </a:p>
        </p:txBody>
      </p:sp>
      <p:sp>
        <p:nvSpPr>
          <p:cNvPr id="10" name="Text 8"/>
          <p:cNvSpPr/>
          <p:nvPr/>
        </p:nvSpPr>
        <p:spPr>
          <a:xfrm>
            <a:off x="457200" y="2121408"/>
            <a:ext cx="3840480" cy="256032"/>
          </a:xfrm>
          <a:prstGeom prst="rect">
            <a:avLst/>
          </a:prstGeom>
          <a:noFill/>
          <a:ln/>
        </p:spPr>
        <p:txBody>
          <a:bodyPr wrap="square" lIns="0" tIns="0" rIns="0" bIns="0" rtlCol="0" anchor="ctr"/>
          <a:lstStyle/>
          <a:p>
            <a:pPr indent="0" marL="0">
              <a:buNone/>
            </a:pPr>
            <a:r>
              <a:rPr lang="en-US" sz="1200" b="1" dirty="0">
                <a:solidFill>
                  <a:srgbClr val="1A252F"/>
                </a:solidFill>
                <a:latin typeface="Calibri" pitchFamily="34" charset="0"/>
                <a:ea typeface="Calibri" pitchFamily="34" charset="-122"/>
                <a:cs typeface="Calibri" pitchFamily="34" charset="-120"/>
              </a:rPr>
              <a:t>Marco normativo</a:t>
            </a:r>
            <a:endParaRPr lang="en-US" sz="1200" dirty="0"/>
          </a:p>
        </p:txBody>
      </p:sp>
      <p:sp>
        <p:nvSpPr>
          <p:cNvPr id="11" name="Text 9"/>
          <p:cNvSpPr/>
          <p:nvPr/>
        </p:nvSpPr>
        <p:spPr>
          <a:xfrm>
            <a:off x="457200" y="2395728"/>
            <a:ext cx="3840480" cy="685800"/>
          </a:xfrm>
          <a:prstGeom prst="rect">
            <a:avLst/>
          </a:prstGeom>
          <a:noFill/>
          <a:ln/>
        </p:spPr>
        <p:txBody>
          <a:bodyPr wrap="square" lIns="0" tIns="0" rIns="0" bIns="0" rtlCol="0" anchor="ctr"/>
          <a:lstStyle/>
          <a:p>
            <a:pPr indent="0" marL="0">
              <a:buNone/>
            </a:pPr>
            <a:r>
              <a:rPr lang="en-US" sz="950" dirty="0">
                <a:solidFill>
                  <a:srgbClr val="64748B"/>
                </a:solidFill>
                <a:latin typeface="Calibri" pitchFamily="34" charset="0"/>
                <a:ea typeface="Calibri" pitchFamily="34" charset="-122"/>
                <a:cs typeface="Calibri" pitchFamily="34" charset="-120"/>
              </a:rPr>
              <a:t>Establecer un marco normativo provincial mediante resolución de la DGCyE, tomando como base la ley provincial 15.534 sancionada en 2025.</a:t>
            </a:r>
            <a:endParaRPr lang="en-US" sz="950" dirty="0"/>
          </a:p>
        </p:txBody>
      </p:sp>
      <p:sp>
        <p:nvSpPr>
          <p:cNvPr id="12" name="Shape 10"/>
          <p:cNvSpPr/>
          <p:nvPr/>
        </p:nvSpPr>
        <p:spPr>
          <a:xfrm>
            <a:off x="4709160" y="1828800"/>
            <a:ext cx="4206240" cy="1325880"/>
          </a:xfrm>
          <a:prstGeom prst="rect">
            <a:avLst/>
          </a:prstGeom>
          <a:solidFill>
            <a:srgbClr val="F5F8FA"/>
          </a:solidFill>
          <a:ln w="12700">
            <a:solidFill>
              <a:srgbClr val="CBD5E1"/>
            </a:solidFill>
            <a:prstDash val="solid"/>
          </a:ln>
        </p:spPr>
      </p:sp>
      <p:sp>
        <p:nvSpPr>
          <p:cNvPr id="13" name="Shape 11"/>
          <p:cNvSpPr/>
          <p:nvPr/>
        </p:nvSpPr>
        <p:spPr>
          <a:xfrm>
            <a:off x="4709160" y="1828800"/>
            <a:ext cx="109728" cy="1325880"/>
          </a:xfrm>
          <a:prstGeom prst="rect">
            <a:avLst/>
          </a:prstGeom>
          <a:solidFill>
            <a:srgbClr val="E67E22"/>
          </a:solidFill>
          <a:ln w="12700">
            <a:solidFill>
              <a:srgbClr val="E67E22"/>
            </a:solidFill>
            <a:prstDash val="solid"/>
          </a:ln>
        </p:spPr>
      </p:sp>
      <p:sp>
        <p:nvSpPr>
          <p:cNvPr id="14" name="Text 12"/>
          <p:cNvSpPr/>
          <p:nvPr/>
        </p:nvSpPr>
        <p:spPr>
          <a:xfrm>
            <a:off x="4892040" y="1920240"/>
            <a:ext cx="685800" cy="201168"/>
          </a:xfrm>
          <a:prstGeom prst="rect">
            <a:avLst/>
          </a:prstGeom>
          <a:noFill/>
          <a:ln/>
        </p:spPr>
        <p:txBody>
          <a:bodyPr wrap="square" lIns="0" tIns="0" rIns="0" bIns="0" rtlCol="0" anchor="ctr"/>
          <a:lstStyle/>
          <a:p>
            <a:pPr indent="0" marL="0">
              <a:buNone/>
            </a:pPr>
            <a:r>
              <a:rPr lang="en-US" sz="900" b="1" dirty="0">
                <a:solidFill>
                  <a:srgbClr val="E67E22"/>
                </a:solidFill>
                <a:latin typeface="Calibri" pitchFamily="34" charset="0"/>
                <a:ea typeface="Calibri" pitchFamily="34" charset="-122"/>
                <a:cs typeface="Calibri" pitchFamily="34" charset="-120"/>
              </a:rPr>
              <a:t>OE 2</a:t>
            </a:r>
            <a:endParaRPr lang="en-US" sz="900" dirty="0"/>
          </a:p>
        </p:txBody>
      </p:sp>
      <p:sp>
        <p:nvSpPr>
          <p:cNvPr id="15" name="Text 13"/>
          <p:cNvSpPr/>
          <p:nvPr/>
        </p:nvSpPr>
        <p:spPr>
          <a:xfrm>
            <a:off x="4892040" y="2121408"/>
            <a:ext cx="3840480" cy="256032"/>
          </a:xfrm>
          <a:prstGeom prst="rect">
            <a:avLst/>
          </a:prstGeom>
          <a:noFill/>
          <a:ln/>
        </p:spPr>
        <p:txBody>
          <a:bodyPr wrap="square" lIns="0" tIns="0" rIns="0" bIns="0" rtlCol="0" anchor="ctr"/>
          <a:lstStyle/>
          <a:p>
            <a:pPr indent="0" marL="0">
              <a:buNone/>
            </a:pPr>
            <a:r>
              <a:rPr lang="en-US" sz="1200" b="1" dirty="0">
                <a:solidFill>
                  <a:srgbClr val="1A252F"/>
                </a:solidFill>
                <a:latin typeface="Calibri" pitchFamily="34" charset="0"/>
                <a:ea typeface="Calibri" pitchFamily="34" charset="-122"/>
                <a:cs typeface="Calibri" pitchFamily="34" charset="-120"/>
              </a:rPr>
              <a:t>Reducción de la distracción</a:t>
            </a:r>
            <a:endParaRPr lang="en-US" sz="1200" dirty="0"/>
          </a:p>
        </p:txBody>
      </p:sp>
      <p:sp>
        <p:nvSpPr>
          <p:cNvPr id="16" name="Text 14"/>
          <p:cNvSpPr/>
          <p:nvPr/>
        </p:nvSpPr>
        <p:spPr>
          <a:xfrm>
            <a:off x="4892040" y="2395728"/>
            <a:ext cx="3840480" cy="685800"/>
          </a:xfrm>
          <a:prstGeom prst="rect">
            <a:avLst/>
          </a:prstGeom>
          <a:noFill/>
          <a:ln/>
        </p:spPr>
        <p:txBody>
          <a:bodyPr wrap="square" lIns="0" tIns="0" rIns="0" bIns="0" rtlCol="0" anchor="ctr"/>
          <a:lstStyle/>
          <a:p>
            <a:pPr indent="0" marL="0">
              <a:buNone/>
            </a:pPr>
            <a:r>
              <a:rPr lang="en-US" sz="950" dirty="0">
                <a:solidFill>
                  <a:srgbClr val="64748B"/>
                </a:solidFill>
                <a:latin typeface="Calibri" pitchFamily="34" charset="0"/>
                <a:ea typeface="Calibri" pitchFamily="34" charset="-122"/>
                <a:cs typeface="Calibri" pitchFamily="34" charset="-120"/>
              </a:rPr>
              <a:t>Bajar del 54% al 40% el porcentaje de estudiantes que reporta interrupciones por celular al finalizar el primer ciclo lectivo completo de implementación.</a:t>
            </a:r>
            <a:endParaRPr lang="en-US" sz="950" dirty="0"/>
          </a:p>
        </p:txBody>
      </p:sp>
      <p:sp>
        <p:nvSpPr>
          <p:cNvPr id="17" name="Shape 15"/>
          <p:cNvSpPr/>
          <p:nvPr/>
        </p:nvSpPr>
        <p:spPr>
          <a:xfrm>
            <a:off x="274320" y="3337560"/>
            <a:ext cx="4206240" cy="1325880"/>
          </a:xfrm>
          <a:prstGeom prst="rect">
            <a:avLst/>
          </a:prstGeom>
          <a:solidFill>
            <a:srgbClr val="F5F8FA"/>
          </a:solidFill>
          <a:ln w="12700">
            <a:solidFill>
              <a:srgbClr val="CBD5E1"/>
            </a:solidFill>
            <a:prstDash val="solid"/>
          </a:ln>
        </p:spPr>
      </p:sp>
      <p:sp>
        <p:nvSpPr>
          <p:cNvPr id="18" name="Shape 16"/>
          <p:cNvSpPr/>
          <p:nvPr/>
        </p:nvSpPr>
        <p:spPr>
          <a:xfrm>
            <a:off x="274320" y="3337560"/>
            <a:ext cx="109728" cy="1325880"/>
          </a:xfrm>
          <a:prstGeom prst="rect">
            <a:avLst/>
          </a:prstGeom>
          <a:solidFill>
            <a:srgbClr val="028090"/>
          </a:solidFill>
          <a:ln w="12700">
            <a:solidFill>
              <a:srgbClr val="028090"/>
            </a:solidFill>
            <a:prstDash val="solid"/>
          </a:ln>
        </p:spPr>
      </p:sp>
      <p:sp>
        <p:nvSpPr>
          <p:cNvPr id="19" name="Text 17"/>
          <p:cNvSpPr/>
          <p:nvPr/>
        </p:nvSpPr>
        <p:spPr>
          <a:xfrm>
            <a:off x="457200" y="3429000"/>
            <a:ext cx="685800" cy="201168"/>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OE 3</a:t>
            </a:r>
            <a:endParaRPr lang="en-US" sz="900" dirty="0"/>
          </a:p>
        </p:txBody>
      </p:sp>
      <p:sp>
        <p:nvSpPr>
          <p:cNvPr id="20" name="Text 18"/>
          <p:cNvSpPr/>
          <p:nvPr/>
        </p:nvSpPr>
        <p:spPr>
          <a:xfrm>
            <a:off x="457200" y="3630168"/>
            <a:ext cx="3840480" cy="256032"/>
          </a:xfrm>
          <a:prstGeom prst="rect">
            <a:avLst/>
          </a:prstGeom>
          <a:noFill/>
          <a:ln/>
        </p:spPr>
        <p:txBody>
          <a:bodyPr wrap="square" lIns="0" tIns="0" rIns="0" bIns="0" rtlCol="0" anchor="ctr"/>
          <a:lstStyle/>
          <a:p>
            <a:pPr indent="0" marL="0">
              <a:buNone/>
            </a:pPr>
            <a:r>
              <a:rPr lang="en-US" sz="1200" b="1" dirty="0">
                <a:solidFill>
                  <a:srgbClr val="1A252F"/>
                </a:solidFill>
                <a:latin typeface="Calibri" pitchFamily="34" charset="0"/>
                <a:ea typeface="Calibri" pitchFamily="34" charset="-122"/>
                <a:cs typeface="Calibri" pitchFamily="34" charset="-120"/>
              </a:rPr>
              <a:t>Capacitación docente</a:t>
            </a:r>
            <a:endParaRPr lang="en-US" sz="1200" dirty="0"/>
          </a:p>
        </p:txBody>
      </p:sp>
      <p:sp>
        <p:nvSpPr>
          <p:cNvPr id="21" name="Text 19"/>
          <p:cNvSpPr/>
          <p:nvPr/>
        </p:nvSpPr>
        <p:spPr>
          <a:xfrm>
            <a:off x="457200" y="3904488"/>
            <a:ext cx="3840480" cy="685800"/>
          </a:xfrm>
          <a:prstGeom prst="rect">
            <a:avLst/>
          </a:prstGeom>
          <a:noFill/>
          <a:ln/>
        </p:spPr>
        <p:txBody>
          <a:bodyPr wrap="square" lIns="0" tIns="0" rIns="0" bIns="0" rtlCol="0" anchor="ctr"/>
          <a:lstStyle/>
          <a:p>
            <a:pPr indent="0" marL="0">
              <a:buNone/>
            </a:pPr>
            <a:r>
              <a:rPr lang="en-US" sz="950" dirty="0">
                <a:solidFill>
                  <a:srgbClr val="64748B"/>
                </a:solidFill>
                <a:latin typeface="Calibri" pitchFamily="34" charset="0"/>
                <a:ea typeface="Calibri" pitchFamily="34" charset="-122"/>
                <a:cs typeface="Calibri" pitchFamily="34" charset="-120"/>
              </a:rPr>
              <a:t>Fortalecer capacidades institucionales para gestionar el aula en entornos de regulación digital, articulando con la oferta formativa del INFoD.</a:t>
            </a:r>
            <a:endParaRPr lang="en-US" sz="950" dirty="0"/>
          </a:p>
        </p:txBody>
      </p:sp>
      <p:sp>
        <p:nvSpPr>
          <p:cNvPr id="22" name="Shape 20"/>
          <p:cNvSpPr/>
          <p:nvPr/>
        </p:nvSpPr>
        <p:spPr>
          <a:xfrm>
            <a:off x="4709160" y="3337560"/>
            <a:ext cx="4206240" cy="1325880"/>
          </a:xfrm>
          <a:prstGeom prst="rect">
            <a:avLst/>
          </a:prstGeom>
          <a:solidFill>
            <a:srgbClr val="F5F8FA"/>
          </a:solidFill>
          <a:ln w="12700">
            <a:solidFill>
              <a:srgbClr val="CBD5E1"/>
            </a:solidFill>
            <a:prstDash val="solid"/>
          </a:ln>
        </p:spPr>
      </p:sp>
      <p:sp>
        <p:nvSpPr>
          <p:cNvPr id="23" name="Shape 21"/>
          <p:cNvSpPr/>
          <p:nvPr/>
        </p:nvSpPr>
        <p:spPr>
          <a:xfrm>
            <a:off x="4709160" y="3337560"/>
            <a:ext cx="109728" cy="1325880"/>
          </a:xfrm>
          <a:prstGeom prst="rect">
            <a:avLst/>
          </a:prstGeom>
          <a:solidFill>
            <a:srgbClr val="0D1B2A"/>
          </a:solidFill>
          <a:ln w="12700">
            <a:solidFill>
              <a:srgbClr val="0D1B2A"/>
            </a:solidFill>
            <a:prstDash val="solid"/>
          </a:ln>
        </p:spPr>
      </p:sp>
      <p:sp>
        <p:nvSpPr>
          <p:cNvPr id="24" name="Text 22"/>
          <p:cNvSpPr/>
          <p:nvPr/>
        </p:nvSpPr>
        <p:spPr>
          <a:xfrm>
            <a:off x="4892040" y="3429000"/>
            <a:ext cx="685800" cy="201168"/>
          </a:xfrm>
          <a:prstGeom prst="rect">
            <a:avLst/>
          </a:prstGeom>
          <a:noFill/>
          <a:ln/>
        </p:spPr>
        <p:txBody>
          <a:bodyPr wrap="square" lIns="0" tIns="0" rIns="0" bIns="0" rtlCol="0" anchor="ctr"/>
          <a:lstStyle/>
          <a:p>
            <a:pPr indent="0" marL="0">
              <a:buNone/>
            </a:pPr>
            <a:r>
              <a:rPr lang="en-US" sz="900" b="1" dirty="0">
                <a:solidFill>
                  <a:srgbClr val="0D1B2A"/>
                </a:solidFill>
                <a:latin typeface="Calibri" pitchFamily="34" charset="0"/>
                <a:ea typeface="Calibri" pitchFamily="34" charset="-122"/>
                <a:cs typeface="Calibri" pitchFamily="34" charset="-120"/>
              </a:rPr>
              <a:t>OE 4</a:t>
            </a:r>
            <a:endParaRPr lang="en-US" sz="900" dirty="0"/>
          </a:p>
        </p:txBody>
      </p:sp>
      <p:sp>
        <p:nvSpPr>
          <p:cNvPr id="25" name="Text 23"/>
          <p:cNvSpPr/>
          <p:nvPr/>
        </p:nvSpPr>
        <p:spPr>
          <a:xfrm>
            <a:off x="4892040" y="3630168"/>
            <a:ext cx="3840480" cy="256032"/>
          </a:xfrm>
          <a:prstGeom prst="rect">
            <a:avLst/>
          </a:prstGeom>
          <a:noFill/>
          <a:ln/>
        </p:spPr>
        <p:txBody>
          <a:bodyPr wrap="square" lIns="0" tIns="0" rIns="0" bIns="0" rtlCol="0" anchor="ctr"/>
          <a:lstStyle/>
          <a:p>
            <a:pPr indent="0" marL="0">
              <a:buNone/>
            </a:pPr>
            <a:r>
              <a:rPr lang="en-US" sz="1200" b="1" dirty="0">
                <a:solidFill>
                  <a:srgbClr val="1A252F"/>
                </a:solidFill>
                <a:latin typeface="Calibri" pitchFamily="34" charset="0"/>
                <a:ea typeface="Calibri" pitchFamily="34" charset="-122"/>
                <a:cs typeface="Calibri" pitchFamily="34" charset="-120"/>
              </a:rPr>
              <a:t>Acuerdos comunitarios</a:t>
            </a:r>
            <a:endParaRPr lang="en-US" sz="1200" dirty="0"/>
          </a:p>
        </p:txBody>
      </p:sp>
      <p:sp>
        <p:nvSpPr>
          <p:cNvPr id="26" name="Text 24"/>
          <p:cNvSpPr/>
          <p:nvPr/>
        </p:nvSpPr>
        <p:spPr>
          <a:xfrm>
            <a:off x="4892040" y="3904488"/>
            <a:ext cx="3840480" cy="685800"/>
          </a:xfrm>
          <a:prstGeom prst="rect">
            <a:avLst/>
          </a:prstGeom>
          <a:noFill/>
          <a:ln/>
        </p:spPr>
        <p:txBody>
          <a:bodyPr wrap="square" lIns="0" tIns="0" rIns="0" bIns="0" rtlCol="0" anchor="ctr"/>
          <a:lstStyle/>
          <a:p>
            <a:pPr indent="0" marL="0">
              <a:buNone/>
            </a:pPr>
            <a:r>
              <a:rPr lang="en-US" sz="950" dirty="0">
                <a:solidFill>
                  <a:srgbClr val="64748B"/>
                </a:solidFill>
                <a:latin typeface="Calibri" pitchFamily="34" charset="0"/>
                <a:ea typeface="Calibri" pitchFamily="34" charset="-122"/>
                <a:cs typeface="Calibri" pitchFamily="34" charset="-120"/>
              </a:rPr>
              <a:t>Construir acuerdos de convivencia digital con las familias de las escuelas participantes, garantizando canales alternativos de comunicación durante la jornada.</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8FA"/>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0D1B2A"/>
          </a:solidFill>
          <a:ln w="12700">
            <a:solidFill>
              <a:srgbClr val="0D1B2A"/>
            </a:solidFill>
            <a:prstDash val="solid"/>
          </a:ln>
        </p:spPr>
      </p:sp>
      <p:sp>
        <p:nvSpPr>
          <p:cNvPr id="3" name="Text 1"/>
          <p:cNvSpPr/>
          <p:nvPr/>
        </p:nvSpPr>
        <p:spPr>
          <a:xfrm>
            <a:off x="320040" y="0"/>
            <a:ext cx="8503920" cy="594360"/>
          </a:xfrm>
          <a:prstGeom prst="rect">
            <a:avLst/>
          </a:prstGeom>
          <a:noFill/>
          <a:ln/>
        </p:spPr>
        <p:txBody>
          <a:bodyPr wrap="square" lIns="0" tIns="0" rIns="0" bIns="0" rtlCol="0" anchor="ctr"/>
          <a:lstStyle/>
          <a:p>
            <a:pPr algn="l" indent="0" marL="0">
              <a:buNone/>
            </a:pPr>
            <a:r>
              <a:rPr lang="en-US" sz="1700" b="1" dirty="0">
                <a:solidFill>
                  <a:srgbClr val="FFFFFF"/>
                </a:solidFill>
                <a:latin typeface="Calibri" pitchFamily="34" charset="0"/>
                <a:ea typeface="Calibri" pitchFamily="34" charset="-122"/>
                <a:cs typeface="Calibri" pitchFamily="34" charset="-120"/>
              </a:rPr>
              <a:t>POBLACIÓN OBJETIVO</a:t>
            </a:r>
            <a:endParaRPr lang="en-US" sz="1700" dirty="0"/>
          </a:p>
        </p:txBody>
      </p:sp>
      <p:sp>
        <p:nvSpPr>
          <p:cNvPr id="4" name="Text 2"/>
          <p:cNvSpPr/>
          <p:nvPr/>
        </p:nvSpPr>
        <p:spPr>
          <a:xfrm>
            <a:off x="274320" y="713232"/>
            <a:ext cx="8595360" cy="256032"/>
          </a:xfrm>
          <a:prstGeom prst="rect">
            <a:avLst/>
          </a:prstGeom>
          <a:noFill/>
          <a:ln/>
        </p:spPr>
        <p:txBody>
          <a:bodyPr wrap="square" lIns="0" tIns="0" rIns="0" bIns="0" rtlCol="0" anchor="ctr"/>
          <a:lstStyle/>
          <a:p>
            <a:pPr indent="0" marL="0">
              <a:buNone/>
            </a:pPr>
            <a:r>
              <a:rPr lang="en-US" sz="1100" dirty="0">
                <a:solidFill>
                  <a:srgbClr val="1A252F"/>
                </a:solidFill>
                <a:latin typeface="Calibri" pitchFamily="34" charset="0"/>
                <a:ea typeface="Calibri" pitchFamily="34" charset="-122"/>
                <a:cs typeface="Calibri" pitchFamily="34" charset="-120"/>
              </a:rPr>
              <a:t>La población objetivo se define por tres criterios articulados entre sí:</a:t>
            </a:r>
            <a:endParaRPr lang="en-US" sz="1100" dirty="0"/>
          </a:p>
        </p:txBody>
      </p:sp>
      <p:sp>
        <p:nvSpPr>
          <p:cNvPr id="5" name="Shape 3"/>
          <p:cNvSpPr/>
          <p:nvPr/>
        </p:nvSpPr>
        <p:spPr>
          <a:xfrm>
            <a:off x="274320" y="1078992"/>
            <a:ext cx="8595360" cy="1078992"/>
          </a:xfrm>
          <a:prstGeom prst="rect">
            <a:avLst/>
          </a:prstGeom>
          <a:solidFill>
            <a:srgbClr val="EAF2F8"/>
          </a:solidFill>
          <a:ln w="12700">
            <a:solidFill>
              <a:srgbClr val="CBD5E1"/>
            </a:solidFill>
            <a:prstDash val="solid"/>
          </a:ln>
        </p:spPr>
      </p:sp>
      <p:sp>
        <p:nvSpPr>
          <p:cNvPr id="6" name="Shape 4"/>
          <p:cNvSpPr/>
          <p:nvPr/>
        </p:nvSpPr>
        <p:spPr>
          <a:xfrm>
            <a:off x="274320" y="1078992"/>
            <a:ext cx="109728" cy="1078992"/>
          </a:xfrm>
          <a:prstGeom prst="rect">
            <a:avLst/>
          </a:prstGeom>
          <a:solidFill>
            <a:srgbClr val="1B4F72"/>
          </a:solidFill>
          <a:ln w="12700">
            <a:solidFill>
              <a:srgbClr val="1B4F72"/>
            </a:solidFill>
            <a:prstDash val="solid"/>
          </a:ln>
        </p:spPr>
      </p:sp>
      <p:sp>
        <p:nvSpPr>
          <p:cNvPr id="7" name="Text 5"/>
          <p:cNvSpPr/>
          <p:nvPr/>
        </p:nvSpPr>
        <p:spPr>
          <a:xfrm>
            <a:off x="475488" y="1188720"/>
            <a:ext cx="502920" cy="502920"/>
          </a:xfrm>
          <a:prstGeom prst="rect">
            <a:avLst/>
          </a:prstGeom>
          <a:noFill/>
          <a:ln/>
        </p:spPr>
        <p:txBody>
          <a:bodyPr wrap="square" lIns="0" tIns="0" rIns="0" bIns="0" rtlCol="0" anchor="ctr"/>
          <a:lstStyle/>
          <a:p>
            <a:pPr algn="ctr" indent="0" marL="0">
              <a:buNone/>
            </a:pPr>
            <a:r>
              <a:rPr lang="en-US" sz="2400" dirty="0">
                <a:solidFill>
                  <a:srgbClr val="000000"/>
                </a:solidFill>
              </a:rPr>
              <a:t>🎓</a:t>
            </a:r>
            <a:endParaRPr lang="en-US" sz="2400" dirty="0"/>
          </a:p>
        </p:txBody>
      </p:sp>
      <p:sp>
        <p:nvSpPr>
          <p:cNvPr id="8" name="Text 6"/>
          <p:cNvSpPr/>
          <p:nvPr/>
        </p:nvSpPr>
        <p:spPr>
          <a:xfrm>
            <a:off x="1078992" y="1170432"/>
            <a:ext cx="7589520" cy="274320"/>
          </a:xfrm>
          <a:prstGeom prst="rect">
            <a:avLst/>
          </a:prstGeom>
          <a:noFill/>
          <a:ln/>
        </p:spPr>
        <p:txBody>
          <a:bodyPr wrap="square" lIns="0" tIns="0" rIns="0" bIns="0" rtlCol="0" anchor="ctr"/>
          <a:lstStyle/>
          <a:p>
            <a:pPr indent="0" marL="0">
              <a:buNone/>
            </a:pPr>
            <a:r>
              <a:rPr lang="en-US" sz="1200" b="1" dirty="0">
                <a:solidFill>
                  <a:srgbClr val="1B4F72"/>
                </a:solidFill>
                <a:latin typeface="Calibri" pitchFamily="34" charset="0"/>
                <a:ea typeface="Calibri" pitchFamily="34" charset="-122"/>
                <a:cs typeface="Calibri" pitchFamily="34" charset="-120"/>
              </a:rPr>
              <a:t>Criterio sectorial</a:t>
            </a:r>
            <a:endParaRPr lang="en-US" sz="1200" dirty="0"/>
          </a:p>
        </p:txBody>
      </p:sp>
      <p:sp>
        <p:nvSpPr>
          <p:cNvPr id="9" name="Text 7"/>
          <p:cNvSpPr/>
          <p:nvPr/>
        </p:nvSpPr>
        <p:spPr>
          <a:xfrm>
            <a:off x="1078992" y="1463040"/>
            <a:ext cx="7589520" cy="621792"/>
          </a:xfrm>
          <a:prstGeom prst="rect">
            <a:avLst/>
          </a:prstGeom>
          <a:noFill/>
          <a:ln/>
        </p:spPr>
        <p:txBody>
          <a:bodyPr wrap="square" lIns="0" tIns="0" rIns="0" bIns="0" rtlCol="0" anchor="ctr"/>
          <a:lstStyle/>
          <a:p>
            <a:pPr indent="0" marL="0">
              <a:buNone/>
            </a:pPr>
            <a:r>
              <a:rPr lang="en-US" sz="950" dirty="0">
                <a:solidFill>
                  <a:srgbClr val="1A252F"/>
                </a:solidFill>
                <a:latin typeface="Calibri" pitchFamily="34" charset="0"/>
                <a:ea typeface="Calibri" pitchFamily="34" charset="-122"/>
                <a:cs typeface="Calibri" pitchFamily="34" charset="-120"/>
              </a:rPr>
              <a:t>Estudiantes de nivel secundario. Es donde la distracción digital es más relevante (datos PISA 2022 refieren a alumnos de 15 años) y donde los indicadores de repitencia, abandono y ausentismo muestran el deterioro más pronunciado.</a:t>
            </a:r>
            <a:endParaRPr lang="en-US" sz="950" dirty="0"/>
          </a:p>
        </p:txBody>
      </p:sp>
      <p:sp>
        <p:nvSpPr>
          <p:cNvPr id="10" name="Shape 8"/>
          <p:cNvSpPr/>
          <p:nvPr/>
        </p:nvSpPr>
        <p:spPr>
          <a:xfrm>
            <a:off x="274320" y="2267712"/>
            <a:ext cx="8595360" cy="1078992"/>
          </a:xfrm>
          <a:prstGeom prst="rect">
            <a:avLst/>
          </a:prstGeom>
          <a:solidFill>
            <a:srgbClr val="EAF2F8"/>
          </a:solidFill>
          <a:ln w="12700">
            <a:solidFill>
              <a:srgbClr val="CBD5E1"/>
            </a:solidFill>
            <a:prstDash val="solid"/>
          </a:ln>
        </p:spPr>
      </p:sp>
      <p:sp>
        <p:nvSpPr>
          <p:cNvPr id="11" name="Shape 9"/>
          <p:cNvSpPr/>
          <p:nvPr/>
        </p:nvSpPr>
        <p:spPr>
          <a:xfrm>
            <a:off x="274320" y="2267712"/>
            <a:ext cx="109728" cy="1078992"/>
          </a:xfrm>
          <a:prstGeom prst="rect">
            <a:avLst/>
          </a:prstGeom>
          <a:solidFill>
            <a:srgbClr val="028090"/>
          </a:solidFill>
          <a:ln w="12700">
            <a:solidFill>
              <a:srgbClr val="028090"/>
            </a:solidFill>
            <a:prstDash val="solid"/>
          </a:ln>
        </p:spPr>
      </p:sp>
      <p:sp>
        <p:nvSpPr>
          <p:cNvPr id="12" name="Text 10"/>
          <p:cNvSpPr/>
          <p:nvPr/>
        </p:nvSpPr>
        <p:spPr>
          <a:xfrm>
            <a:off x="475488" y="2377440"/>
            <a:ext cx="502920" cy="502920"/>
          </a:xfrm>
          <a:prstGeom prst="rect">
            <a:avLst/>
          </a:prstGeom>
          <a:noFill/>
          <a:ln/>
        </p:spPr>
        <p:txBody>
          <a:bodyPr wrap="square" lIns="0" tIns="0" rIns="0" bIns="0" rtlCol="0" anchor="ctr"/>
          <a:lstStyle/>
          <a:p>
            <a:pPr algn="ctr" indent="0" marL="0">
              <a:buNone/>
            </a:pPr>
            <a:r>
              <a:rPr lang="en-US" sz="2400" dirty="0">
                <a:solidFill>
                  <a:srgbClr val="000000"/>
                </a:solidFill>
              </a:rPr>
              <a:t>📍</a:t>
            </a:r>
            <a:endParaRPr lang="en-US" sz="2400" dirty="0"/>
          </a:p>
        </p:txBody>
      </p:sp>
      <p:sp>
        <p:nvSpPr>
          <p:cNvPr id="13" name="Text 11"/>
          <p:cNvSpPr/>
          <p:nvPr/>
        </p:nvSpPr>
        <p:spPr>
          <a:xfrm>
            <a:off x="1078992" y="2359152"/>
            <a:ext cx="7589520" cy="274320"/>
          </a:xfrm>
          <a:prstGeom prst="rect">
            <a:avLst/>
          </a:prstGeom>
          <a:noFill/>
          <a:ln/>
        </p:spPr>
        <p:txBody>
          <a:bodyPr wrap="square" lIns="0" tIns="0" rIns="0" bIns="0" rtlCol="0" anchor="ctr"/>
          <a:lstStyle/>
          <a:p>
            <a:pPr indent="0" marL="0">
              <a:buNone/>
            </a:pPr>
            <a:r>
              <a:rPr lang="en-US" sz="1200" b="1" dirty="0">
                <a:solidFill>
                  <a:srgbClr val="028090"/>
                </a:solidFill>
                <a:latin typeface="Calibri" pitchFamily="34" charset="0"/>
                <a:ea typeface="Calibri" pitchFamily="34" charset="-122"/>
                <a:cs typeface="Calibri" pitchFamily="34" charset="-120"/>
              </a:rPr>
              <a:t>Criterio territorial</a:t>
            </a:r>
            <a:endParaRPr lang="en-US" sz="1200" dirty="0"/>
          </a:p>
        </p:txBody>
      </p:sp>
      <p:sp>
        <p:nvSpPr>
          <p:cNvPr id="14" name="Text 12"/>
          <p:cNvSpPr/>
          <p:nvPr/>
        </p:nvSpPr>
        <p:spPr>
          <a:xfrm>
            <a:off x="1078992" y="2651760"/>
            <a:ext cx="7589520" cy="621792"/>
          </a:xfrm>
          <a:prstGeom prst="rect">
            <a:avLst/>
          </a:prstGeom>
          <a:noFill/>
          <a:ln/>
        </p:spPr>
        <p:txBody>
          <a:bodyPr wrap="square" lIns="0" tIns="0" rIns="0" bIns="0" rtlCol="0" anchor="ctr"/>
          <a:lstStyle/>
          <a:p>
            <a:pPr indent="0" marL="0">
              <a:buNone/>
            </a:pPr>
            <a:r>
              <a:rPr lang="en-US" sz="950" dirty="0">
                <a:solidFill>
                  <a:srgbClr val="1A252F"/>
                </a:solidFill>
                <a:latin typeface="Calibri" pitchFamily="34" charset="0"/>
                <a:ea typeface="Calibri" pitchFamily="34" charset="-122"/>
                <a:cs typeface="Calibri" pitchFamily="34" charset="-120"/>
              </a:rPr>
              <a:t>Escuelas públicas de gestión estatal de la Provincia de Buenos Aires bajo la órbita de la DGCyE. La provincia concentra el mayor volumen absoluto de estudiantes secundarios del país, lo que torna especialmente relevante esta propuesta.</a:t>
            </a:r>
            <a:endParaRPr lang="en-US" sz="950" dirty="0"/>
          </a:p>
        </p:txBody>
      </p:sp>
      <p:sp>
        <p:nvSpPr>
          <p:cNvPr id="15" name="Shape 13"/>
          <p:cNvSpPr/>
          <p:nvPr/>
        </p:nvSpPr>
        <p:spPr>
          <a:xfrm>
            <a:off x="274320" y="3456432"/>
            <a:ext cx="8595360" cy="1078992"/>
          </a:xfrm>
          <a:prstGeom prst="rect">
            <a:avLst/>
          </a:prstGeom>
          <a:solidFill>
            <a:srgbClr val="EAF2F8"/>
          </a:solidFill>
          <a:ln w="12700">
            <a:solidFill>
              <a:srgbClr val="CBD5E1"/>
            </a:solidFill>
            <a:prstDash val="solid"/>
          </a:ln>
        </p:spPr>
      </p:sp>
      <p:sp>
        <p:nvSpPr>
          <p:cNvPr id="16" name="Shape 14"/>
          <p:cNvSpPr/>
          <p:nvPr/>
        </p:nvSpPr>
        <p:spPr>
          <a:xfrm>
            <a:off x="274320" y="3456432"/>
            <a:ext cx="109728" cy="1078992"/>
          </a:xfrm>
          <a:prstGeom prst="rect">
            <a:avLst/>
          </a:prstGeom>
          <a:solidFill>
            <a:srgbClr val="E67E22"/>
          </a:solidFill>
          <a:ln w="12700">
            <a:solidFill>
              <a:srgbClr val="E67E22"/>
            </a:solidFill>
            <a:prstDash val="solid"/>
          </a:ln>
        </p:spPr>
      </p:sp>
      <p:sp>
        <p:nvSpPr>
          <p:cNvPr id="17" name="Text 15"/>
          <p:cNvSpPr/>
          <p:nvPr/>
        </p:nvSpPr>
        <p:spPr>
          <a:xfrm>
            <a:off x="475488" y="3566160"/>
            <a:ext cx="502920" cy="502920"/>
          </a:xfrm>
          <a:prstGeom prst="rect">
            <a:avLst/>
          </a:prstGeom>
          <a:noFill/>
          <a:ln/>
        </p:spPr>
        <p:txBody>
          <a:bodyPr wrap="square" lIns="0" tIns="0" rIns="0" bIns="0" rtlCol="0" anchor="ctr"/>
          <a:lstStyle/>
          <a:p>
            <a:pPr algn="ctr" indent="0" marL="0">
              <a:buNone/>
            </a:pPr>
            <a:r>
              <a:rPr lang="en-US" sz="2400" dirty="0">
                <a:solidFill>
                  <a:srgbClr val="000000"/>
                </a:solidFill>
              </a:rPr>
              <a:t>🔬</a:t>
            </a:r>
            <a:endParaRPr lang="en-US" sz="2400" dirty="0"/>
          </a:p>
        </p:txBody>
      </p:sp>
      <p:sp>
        <p:nvSpPr>
          <p:cNvPr id="18" name="Text 16"/>
          <p:cNvSpPr/>
          <p:nvPr/>
        </p:nvSpPr>
        <p:spPr>
          <a:xfrm>
            <a:off x="1078992" y="3547872"/>
            <a:ext cx="7589520" cy="274320"/>
          </a:xfrm>
          <a:prstGeom prst="rect">
            <a:avLst/>
          </a:prstGeom>
          <a:noFill/>
          <a:ln/>
        </p:spPr>
        <p:txBody>
          <a:bodyPr wrap="square" lIns="0" tIns="0" rIns="0" bIns="0" rtlCol="0" anchor="ctr"/>
          <a:lstStyle/>
          <a:p>
            <a:pPr indent="0" marL="0">
              <a:buNone/>
            </a:pPr>
            <a:r>
              <a:rPr lang="en-US" sz="1200" b="1" dirty="0">
                <a:solidFill>
                  <a:srgbClr val="E67E22"/>
                </a:solidFill>
                <a:latin typeface="Calibri" pitchFamily="34" charset="0"/>
                <a:ea typeface="Calibri" pitchFamily="34" charset="-122"/>
                <a:cs typeface="Calibri" pitchFamily="34" charset="-120"/>
              </a:rPr>
              <a:t>Criterio de focalización</a:t>
            </a:r>
            <a:endParaRPr lang="en-US" sz="1200" dirty="0"/>
          </a:p>
        </p:txBody>
      </p:sp>
      <p:sp>
        <p:nvSpPr>
          <p:cNvPr id="19" name="Text 17"/>
          <p:cNvSpPr/>
          <p:nvPr/>
        </p:nvSpPr>
        <p:spPr>
          <a:xfrm>
            <a:off x="1078992" y="3840480"/>
            <a:ext cx="7589520" cy="621792"/>
          </a:xfrm>
          <a:prstGeom prst="rect">
            <a:avLst/>
          </a:prstGeom>
          <a:noFill/>
          <a:ln/>
        </p:spPr>
        <p:txBody>
          <a:bodyPr wrap="square" lIns="0" tIns="0" rIns="0" bIns="0" rtlCol="0" anchor="ctr"/>
          <a:lstStyle/>
          <a:p>
            <a:pPr indent="0" marL="0">
              <a:buNone/>
            </a:pPr>
            <a:r>
              <a:rPr lang="en-US" sz="950" dirty="0">
                <a:solidFill>
                  <a:srgbClr val="1A252F"/>
                </a:solidFill>
                <a:latin typeface="Calibri" pitchFamily="34" charset="0"/>
                <a:ea typeface="Calibri" pitchFamily="34" charset="-122"/>
                <a:cs typeface="Calibri" pitchFamily="34" charset="-120"/>
              </a:rPr>
              <a:t>Fase piloto en 15 a 20 instituciones con criterios de representatividad geográfica y diversidad socioeconómica, para relevar evidencia de impacto en condiciones controladas antes de escalar al sistema completo.</a:t>
            </a:r>
            <a:endParaRPr lang="en-US" sz="950" dirty="0"/>
          </a:p>
        </p:txBody>
      </p:sp>
      <p:sp>
        <p:nvSpPr>
          <p:cNvPr id="20" name="Shape 18"/>
          <p:cNvSpPr/>
          <p:nvPr/>
        </p:nvSpPr>
        <p:spPr>
          <a:xfrm>
            <a:off x="274320" y="4681728"/>
            <a:ext cx="8595360" cy="347472"/>
          </a:xfrm>
          <a:prstGeom prst="rect">
            <a:avLst/>
          </a:prstGeom>
          <a:solidFill>
            <a:srgbClr val="D6EAF8"/>
          </a:solidFill>
          <a:ln w="12700">
            <a:solidFill>
              <a:srgbClr val="D6EAF8"/>
            </a:solidFill>
            <a:prstDash val="solid"/>
          </a:ln>
        </p:spPr>
      </p:sp>
      <p:sp>
        <p:nvSpPr>
          <p:cNvPr id="21" name="Text 19"/>
          <p:cNvSpPr/>
          <p:nvPr/>
        </p:nvSpPr>
        <p:spPr>
          <a:xfrm>
            <a:off x="411480" y="4681728"/>
            <a:ext cx="8321040" cy="347472"/>
          </a:xfrm>
          <a:prstGeom prst="rect">
            <a:avLst/>
          </a:prstGeom>
          <a:noFill/>
          <a:ln/>
        </p:spPr>
        <p:txBody>
          <a:bodyPr wrap="square" lIns="0" tIns="0" rIns="0" bIns="0" rtlCol="0" anchor="ctr"/>
          <a:lstStyle/>
          <a:p>
            <a:pPr indent="0" marL="0">
              <a:buNone/>
            </a:pPr>
            <a:r>
              <a:rPr lang="en-US" sz="900" i="1" dirty="0">
                <a:solidFill>
                  <a:srgbClr val="1B4F72"/>
                </a:solidFill>
                <a:latin typeface="Calibri" pitchFamily="34" charset="0"/>
                <a:ea typeface="Calibri" pitchFamily="34" charset="-122"/>
                <a:cs typeface="Calibri" pitchFamily="34" charset="-120"/>
              </a:rPr>
              <a:t>Beneficiarios indirectos: cuerpo docente de las escuelas piloto — mejora esperada en condiciones de trabajo, clima institucional y bienestar emocional.</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8FA"/>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4F72"/>
          </a:solidFill>
          <a:ln w="12700">
            <a:solidFill>
              <a:srgbClr val="1B4F72"/>
            </a:solidFill>
            <a:prstDash val="solid"/>
          </a:ln>
        </p:spPr>
      </p:sp>
      <p:sp>
        <p:nvSpPr>
          <p:cNvPr id="3" name="Text 1"/>
          <p:cNvSpPr/>
          <p:nvPr/>
        </p:nvSpPr>
        <p:spPr>
          <a:xfrm>
            <a:off x="320040" y="0"/>
            <a:ext cx="8503920" cy="594360"/>
          </a:xfrm>
          <a:prstGeom prst="rect">
            <a:avLst/>
          </a:prstGeom>
          <a:noFill/>
          <a:ln/>
        </p:spPr>
        <p:txBody>
          <a:bodyPr wrap="square" lIns="0" tIns="0" rIns="0" bIns="0" rtlCol="0" anchor="ctr"/>
          <a:lstStyle/>
          <a:p>
            <a:pPr algn="l" indent="0" marL="0">
              <a:buNone/>
            </a:pPr>
            <a:r>
              <a:rPr lang="en-US" sz="1700" b="1" dirty="0">
                <a:solidFill>
                  <a:srgbClr val="FFFFFF"/>
                </a:solidFill>
                <a:latin typeface="Calibri" pitchFamily="34" charset="0"/>
                <a:ea typeface="Calibri" pitchFamily="34" charset="-122"/>
                <a:cs typeface="Calibri" pitchFamily="34" charset="-120"/>
              </a:rPr>
              <a:t>ESTRATEGIA DE IMPLEMENTACIÓN  |  FASES</a:t>
            </a:r>
            <a:endParaRPr lang="en-US" sz="1700" dirty="0"/>
          </a:p>
        </p:txBody>
      </p:sp>
      <p:sp>
        <p:nvSpPr>
          <p:cNvPr id="4" name="Shape 2"/>
          <p:cNvSpPr/>
          <p:nvPr/>
        </p:nvSpPr>
        <p:spPr>
          <a:xfrm>
            <a:off x="228600" y="749808"/>
            <a:ext cx="1965960" cy="1097280"/>
          </a:xfrm>
          <a:prstGeom prst="rect">
            <a:avLst/>
          </a:prstGeom>
          <a:solidFill>
            <a:srgbClr val="028090"/>
          </a:solidFill>
          <a:ln w="12700">
            <a:solidFill>
              <a:srgbClr val="028090"/>
            </a:solidFill>
            <a:prstDash val="solid"/>
          </a:ln>
        </p:spPr>
      </p:sp>
      <p:sp>
        <p:nvSpPr>
          <p:cNvPr id="5" name="Text 3"/>
          <p:cNvSpPr/>
          <p:nvPr/>
        </p:nvSpPr>
        <p:spPr>
          <a:xfrm>
            <a:off x="228600" y="795528"/>
            <a:ext cx="1965960" cy="457200"/>
          </a:xfrm>
          <a:prstGeom prst="rect">
            <a:avLst/>
          </a:prstGeom>
          <a:noFill/>
          <a:ln/>
        </p:spPr>
        <p:txBody>
          <a:bodyPr wrap="square" lIns="0" tIns="0" rIns="0" bIns="0" rtlCol="0" anchor="ctr"/>
          <a:lstStyle/>
          <a:p>
            <a:pPr algn="ctr" indent="0" marL="0">
              <a:buNone/>
            </a:pPr>
            <a:r>
              <a:rPr lang="en-US" sz="3200" b="1" dirty="0">
                <a:solidFill>
                  <a:srgbClr val="FFFFFF"/>
                </a:solidFill>
                <a:latin typeface="Georgia" pitchFamily="34" charset="0"/>
                <a:ea typeface="Georgia" pitchFamily="34" charset="-122"/>
                <a:cs typeface="Georgia" pitchFamily="34" charset="-120"/>
              </a:rPr>
              <a:t>1</a:t>
            </a:r>
            <a:endParaRPr lang="en-US" sz="3200" dirty="0"/>
          </a:p>
        </p:txBody>
      </p:sp>
      <p:sp>
        <p:nvSpPr>
          <p:cNvPr id="6" name="Text 4"/>
          <p:cNvSpPr/>
          <p:nvPr/>
        </p:nvSpPr>
        <p:spPr>
          <a:xfrm>
            <a:off x="228600" y="1225296"/>
            <a:ext cx="1965960" cy="457200"/>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Diseño y</a:t>
            </a:r>
            <a:endParaRPr lang="en-US" sz="1000" dirty="0"/>
          </a:p>
          <a:p>
            <a:pPr algn="ctr" indent="0" marL="0">
              <a:buNone/>
            </a:pPr>
            <a:r>
              <a:rPr lang="en-US" sz="1000" b="1" dirty="0">
                <a:solidFill>
                  <a:srgbClr val="FFFFFF"/>
                </a:solidFill>
                <a:latin typeface="Calibri" pitchFamily="34" charset="0"/>
                <a:ea typeface="Calibri" pitchFamily="34" charset="-122"/>
                <a:cs typeface="Calibri" pitchFamily="34" charset="-120"/>
              </a:rPr>
              <a:t>preparación</a:t>
            </a:r>
            <a:endParaRPr lang="en-US" sz="1000" dirty="0"/>
          </a:p>
        </p:txBody>
      </p:sp>
      <p:sp>
        <p:nvSpPr>
          <p:cNvPr id="7" name="Text 5"/>
          <p:cNvSpPr/>
          <p:nvPr/>
        </p:nvSpPr>
        <p:spPr>
          <a:xfrm>
            <a:off x="228600" y="1911096"/>
            <a:ext cx="1965960" cy="201168"/>
          </a:xfrm>
          <a:prstGeom prst="rect">
            <a:avLst/>
          </a:prstGeom>
          <a:noFill/>
          <a:ln/>
        </p:spPr>
        <p:txBody>
          <a:bodyPr wrap="square" lIns="0" tIns="0" rIns="0" bIns="0" rtlCol="0" anchor="ctr"/>
          <a:lstStyle/>
          <a:p>
            <a:pPr algn="ctr" indent="0" marL="0">
              <a:buNone/>
            </a:pPr>
            <a:r>
              <a:rPr lang="en-US" sz="850" i="1" dirty="0">
                <a:solidFill>
                  <a:srgbClr val="64748B"/>
                </a:solidFill>
                <a:latin typeface="Calibri" pitchFamily="34" charset="0"/>
                <a:ea typeface="Calibri" pitchFamily="34" charset="-122"/>
                <a:cs typeface="Calibri" pitchFamily="34" charset="-120"/>
              </a:rPr>
              <a:t>Jul – Nov 2026</a:t>
            </a:r>
            <a:endParaRPr lang="en-US" sz="850" dirty="0"/>
          </a:p>
        </p:txBody>
      </p:sp>
      <p:sp>
        <p:nvSpPr>
          <p:cNvPr id="8" name="Shape 6"/>
          <p:cNvSpPr/>
          <p:nvPr/>
        </p:nvSpPr>
        <p:spPr>
          <a:xfrm>
            <a:off x="2331720" y="749808"/>
            <a:ext cx="1965960" cy="1097280"/>
          </a:xfrm>
          <a:prstGeom prst="rect">
            <a:avLst/>
          </a:prstGeom>
          <a:solidFill>
            <a:srgbClr val="E67E22"/>
          </a:solidFill>
          <a:ln w="12700">
            <a:solidFill>
              <a:srgbClr val="E67E22"/>
            </a:solidFill>
            <a:prstDash val="solid"/>
          </a:ln>
        </p:spPr>
      </p:sp>
      <p:sp>
        <p:nvSpPr>
          <p:cNvPr id="9" name="Text 7"/>
          <p:cNvSpPr/>
          <p:nvPr/>
        </p:nvSpPr>
        <p:spPr>
          <a:xfrm>
            <a:off x="2331720" y="795528"/>
            <a:ext cx="1965960" cy="457200"/>
          </a:xfrm>
          <a:prstGeom prst="rect">
            <a:avLst/>
          </a:prstGeom>
          <a:noFill/>
          <a:ln/>
        </p:spPr>
        <p:txBody>
          <a:bodyPr wrap="square" lIns="0" tIns="0" rIns="0" bIns="0" rtlCol="0" anchor="ctr"/>
          <a:lstStyle/>
          <a:p>
            <a:pPr algn="ctr" indent="0" marL="0">
              <a:buNone/>
            </a:pPr>
            <a:r>
              <a:rPr lang="en-US" sz="3200" b="1" dirty="0">
                <a:solidFill>
                  <a:srgbClr val="FFFFFF"/>
                </a:solidFill>
                <a:latin typeface="Georgia" pitchFamily="34" charset="0"/>
                <a:ea typeface="Georgia" pitchFamily="34" charset="-122"/>
                <a:cs typeface="Georgia" pitchFamily="34" charset="-120"/>
              </a:rPr>
              <a:t>2</a:t>
            </a:r>
            <a:endParaRPr lang="en-US" sz="3200" dirty="0"/>
          </a:p>
        </p:txBody>
      </p:sp>
      <p:sp>
        <p:nvSpPr>
          <p:cNvPr id="10" name="Text 8"/>
          <p:cNvSpPr/>
          <p:nvPr/>
        </p:nvSpPr>
        <p:spPr>
          <a:xfrm>
            <a:off x="2331720" y="1225296"/>
            <a:ext cx="1965960" cy="457200"/>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Lanzamiento</a:t>
            </a:r>
            <a:endParaRPr lang="en-US" sz="1000" dirty="0"/>
          </a:p>
          <a:p>
            <a:pPr algn="ctr" indent="0" marL="0">
              <a:buNone/>
            </a:pPr>
            <a:r>
              <a:rPr lang="en-US" sz="1000" b="1" dirty="0">
                <a:solidFill>
                  <a:srgbClr val="FFFFFF"/>
                </a:solidFill>
                <a:latin typeface="Calibri" pitchFamily="34" charset="0"/>
                <a:ea typeface="Calibri" pitchFamily="34" charset="-122"/>
                <a:cs typeface="Calibri" pitchFamily="34" charset="-120"/>
              </a:rPr>
              <a:t>del piloto</a:t>
            </a:r>
            <a:endParaRPr lang="en-US" sz="1000" dirty="0"/>
          </a:p>
        </p:txBody>
      </p:sp>
      <p:sp>
        <p:nvSpPr>
          <p:cNvPr id="11" name="Text 9"/>
          <p:cNvSpPr/>
          <p:nvPr/>
        </p:nvSpPr>
        <p:spPr>
          <a:xfrm>
            <a:off x="2331720" y="1911096"/>
            <a:ext cx="1965960" cy="201168"/>
          </a:xfrm>
          <a:prstGeom prst="rect">
            <a:avLst/>
          </a:prstGeom>
          <a:noFill/>
          <a:ln/>
        </p:spPr>
        <p:txBody>
          <a:bodyPr wrap="square" lIns="0" tIns="0" rIns="0" bIns="0" rtlCol="0" anchor="ctr"/>
          <a:lstStyle/>
          <a:p>
            <a:pPr algn="ctr" indent="0" marL="0">
              <a:buNone/>
            </a:pPr>
            <a:r>
              <a:rPr lang="en-US" sz="850" i="1" dirty="0">
                <a:solidFill>
                  <a:srgbClr val="64748B"/>
                </a:solidFill>
                <a:latin typeface="Calibri" pitchFamily="34" charset="0"/>
                <a:ea typeface="Calibri" pitchFamily="34" charset="-122"/>
                <a:cs typeface="Calibri" pitchFamily="34" charset="-120"/>
              </a:rPr>
              <a:t>Mar 2027</a:t>
            </a:r>
            <a:endParaRPr lang="en-US" sz="850" dirty="0"/>
          </a:p>
        </p:txBody>
      </p:sp>
      <p:sp>
        <p:nvSpPr>
          <p:cNvPr id="12" name="Shape 10"/>
          <p:cNvSpPr/>
          <p:nvPr/>
        </p:nvSpPr>
        <p:spPr>
          <a:xfrm>
            <a:off x="4434840" y="749808"/>
            <a:ext cx="1965960" cy="1097280"/>
          </a:xfrm>
          <a:prstGeom prst="rect">
            <a:avLst/>
          </a:prstGeom>
          <a:solidFill>
            <a:srgbClr val="1B4F72"/>
          </a:solidFill>
          <a:ln w="12700">
            <a:solidFill>
              <a:srgbClr val="1B4F72"/>
            </a:solidFill>
            <a:prstDash val="solid"/>
          </a:ln>
        </p:spPr>
      </p:sp>
      <p:sp>
        <p:nvSpPr>
          <p:cNvPr id="13" name="Text 11"/>
          <p:cNvSpPr/>
          <p:nvPr/>
        </p:nvSpPr>
        <p:spPr>
          <a:xfrm>
            <a:off x="4434840" y="795528"/>
            <a:ext cx="1965960" cy="457200"/>
          </a:xfrm>
          <a:prstGeom prst="rect">
            <a:avLst/>
          </a:prstGeom>
          <a:noFill/>
          <a:ln/>
        </p:spPr>
        <p:txBody>
          <a:bodyPr wrap="square" lIns="0" tIns="0" rIns="0" bIns="0" rtlCol="0" anchor="ctr"/>
          <a:lstStyle/>
          <a:p>
            <a:pPr algn="ctr" indent="0" marL="0">
              <a:buNone/>
            </a:pPr>
            <a:r>
              <a:rPr lang="en-US" sz="3200" b="1" dirty="0">
                <a:solidFill>
                  <a:srgbClr val="FFFFFF"/>
                </a:solidFill>
                <a:latin typeface="Georgia" pitchFamily="34" charset="0"/>
                <a:ea typeface="Georgia" pitchFamily="34" charset="-122"/>
                <a:cs typeface="Georgia" pitchFamily="34" charset="-120"/>
              </a:rPr>
              <a:t>3</a:t>
            </a:r>
            <a:endParaRPr lang="en-US" sz="3200" dirty="0"/>
          </a:p>
        </p:txBody>
      </p:sp>
      <p:sp>
        <p:nvSpPr>
          <p:cNvPr id="14" name="Text 12"/>
          <p:cNvSpPr/>
          <p:nvPr/>
        </p:nvSpPr>
        <p:spPr>
          <a:xfrm>
            <a:off x="4434840" y="1225296"/>
            <a:ext cx="1965960" cy="457200"/>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Seguimiento</a:t>
            </a:r>
            <a:endParaRPr lang="en-US" sz="1000" dirty="0"/>
          </a:p>
          <a:p>
            <a:pPr algn="ctr" indent="0" marL="0">
              <a:buNone/>
            </a:pPr>
            <a:r>
              <a:rPr lang="en-US" sz="1000" b="1" dirty="0">
                <a:solidFill>
                  <a:srgbClr val="FFFFFF"/>
                </a:solidFill>
                <a:latin typeface="Calibri" pitchFamily="34" charset="0"/>
                <a:ea typeface="Calibri" pitchFamily="34" charset="-122"/>
                <a:cs typeface="Calibri" pitchFamily="34" charset="-120"/>
              </a:rPr>
              <a:t>trimestral</a:t>
            </a:r>
            <a:endParaRPr lang="en-US" sz="1000" dirty="0"/>
          </a:p>
        </p:txBody>
      </p:sp>
      <p:sp>
        <p:nvSpPr>
          <p:cNvPr id="15" name="Text 13"/>
          <p:cNvSpPr/>
          <p:nvPr/>
        </p:nvSpPr>
        <p:spPr>
          <a:xfrm>
            <a:off x="4434840" y="1911096"/>
            <a:ext cx="1965960" cy="201168"/>
          </a:xfrm>
          <a:prstGeom prst="rect">
            <a:avLst/>
          </a:prstGeom>
          <a:noFill/>
          <a:ln/>
        </p:spPr>
        <p:txBody>
          <a:bodyPr wrap="square" lIns="0" tIns="0" rIns="0" bIns="0" rtlCol="0" anchor="ctr"/>
          <a:lstStyle/>
          <a:p>
            <a:pPr algn="ctr" indent="0" marL="0">
              <a:buNone/>
            </a:pPr>
            <a:r>
              <a:rPr lang="en-US" sz="850" i="1" dirty="0">
                <a:solidFill>
                  <a:srgbClr val="64748B"/>
                </a:solidFill>
                <a:latin typeface="Calibri" pitchFamily="34" charset="0"/>
                <a:ea typeface="Calibri" pitchFamily="34" charset="-122"/>
                <a:cs typeface="Calibri" pitchFamily="34" charset="-120"/>
              </a:rPr>
              <a:t>Mar – Dic 2027</a:t>
            </a:r>
            <a:endParaRPr lang="en-US" sz="850" dirty="0"/>
          </a:p>
        </p:txBody>
      </p:sp>
      <p:sp>
        <p:nvSpPr>
          <p:cNvPr id="16" name="Shape 14"/>
          <p:cNvSpPr/>
          <p:nvPr/>
        </p:nvSpPr>
        <p:spPr>
          <a:xfrm>
            <a:off x="6537960" y="749808"/>
            <a:ext cx="1965960" cy="1097280"/>
          </a:xfrm>
          <a:prstGeom prst="rect">
            <a:avLst/>
          </a:prstGeom>
          <a:solidFill>
            <a:srgbClr val="0D1B2A"/>
          </a:solidFill>
          <a:ln w="12700">
            <a:solidFill>
              <a:srgbClr val="0D1B2A"/>
            </a:solidFill>
            <a:prstDash val="solid"/>
          </a:ln>
        </p:spPr>
      </p:sp>
      <p:sp>
        <p:nvSpPr>
          <p:cNvPr id="17" name="Text 15"/>
          <p:cNvSpPr/>
          <p:nvPr/>
        </p:nvSpPr>
        <p:spPr>
          <a:xfrm>
            <a:off x="6537960" y="795528"/>
            <a:ext cx="1965960" cy="457200"/>
          </a:xfrm>
          <a:prstGeom prst="rect">
            <a:avLst/>
          </a:prstGeom>
          <a:noFill/>
          <a:ln/>
        </p:spPr>
        <p:txBody>
          <a:bodyPr wrap="square" lIns="0" tIns="0" rIns="0" bIns="0" rtlCol="0" anchor="ctr"/>
          <a:lstStyle/>
          <a:p>
            <a:pPr algn="ctr" indent="0" marL="0">
              <a:buNone/>
            </a:pPr>
            <a:r>
              <a:rPr lang="en-US" sz="3200" b="1" dirty="0">
                <a:solidFill>
                  <a:srgbClr val="FFFFFF"/>
                </a:solidFill>
                <a:latin typeface="Georgia" pitchFamily="34" charset="0"/>
                <a:ea typeface="Georgia" pitchFamily="34" charset="-122"/>
                <a:cs typeface="Georgia" pitchFamily="34" charset="-120"/>
              </a:rPr>
              <a:t>4</a:t>
            </a:r>
            <a:endParaRPr lang="en-US" sz="3200" dirty="0"/>
          </a:p>
        </p:txBody>
      </p:sp>
      <p:sp>
        <p:nvSpPr>
          <p:cNvPr id="18" name="Text 16"/>
          <p:cNvSpPr/>
          <p:nvPr/>
        </p:nvSpPr>
        <p:spPr>
          <a:xfrm>
            <a:off x="6537960" y="1225296"/>
            <a:ext cx="1965960" cy="457200"/>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Evaluación y</a:t>
            </a:r>
            <a:endParaRPr lang="en-US" sz="1000" dirty="0"/>
          </a:p>
          <a:p>
            <a:pPr algn="ctr" indent="0" marL="0">
              <a:buNone/>
            </a:pPr>
            <a:r>
              <a:rPr lang="en-US" sz="1000" b="1" dirty="0">
                <a:solidFill>
                  <a:srgbClr val="FFFFFF"/>
                </a:solidFill>
                <a:latin typeface="Calibri" pitchFamily="34" charset="0"/>
                <a:ea typeface="Calibri" pitchFamily="34" charset="-122"/>
                <a:cs typeface="Calibri" pitchFamily="34" charset="-120"/>
              </a:rPr>
              <a:t>escalabilidad</a:t>
            </a:r>
            <a:endParaRPr lang="en-US" sz="1000" dirty="0"/>
          </a:p>
        </p:txBody>
      </p:sp>
      <p:sp>
        <p:nvSpPr>
          <p:cNvPr id="19" name="Text 17"/>
          <p:cNvSpPr/>
          <p:nvPr/>
        </p:nvSpPr>
        <p:spPr>
          <a:xfrm>
            <a:off x="6537960" y="1911096"/>
            <a:ext cx="1965960" cy="201168"/>
          </a:xfrm>
          <a:prstGeom prst="rect">
            <a:avLst/>
          </a:prstGeom>
          <a:noFill/>
          <a:ln/>
        </p:spPr>
        <p:txBody>
          <a:bodyPr wrap="square" lIns="0" tIns="0" rIns="0" bIns="0" rtlCol="0" anchor="ctr"/>
          <a:lstStyle/>
          <a:p>
            <a:pPr algn="ctr" indent="0" marL="0">
              <a:buNone/>
            </a:pPr>
            <a:r>
              <a:rPr lang="en-US" sz="850" i="1" dirty="0">
                <a:solidFill>
                  <a:srgbClr val="64748B"/>
                </a:solidFill>
                <a:latin typeface="Calibri" pitchFamily="34" charset="0"/>
                <a:ea typeface="Calibri" pitchFamily="34" charset="-122"/>
                <a:cs typeface="Calibri" pitchFamily="34" charset="-120"/>
              </a:rPr>
              <a:t>Ene – Mar 2028</a:t>
            </a:r>
            <a:endParaRPr lang="en-US" sz="850" dirty="0"/>
          </a:p>
        </p:txBody>
      </p:sp>
      <p:sp>
        <p:nvSpPr>
          <p:cNvPr id="20" name="Shape 18"/>
          <p:cNvSpPr/>
          <p:nvPr/>
        </p:nvSpPr>
        <p:spPr>
          <a:xfrm>
            <a:off x="274320" y="2176272"/>
            <a:ext cx="109728" cy="109728"/>
          </a:xfrm>
          <a:prstGeom prst="ellipse">
            <a:avLst/>
          </a:prstGeom>
          <a:solidFill>
            <a:srgbClr val="CBD5E1"/>
          </a:solidFill>
          <a:ln w="12700">
            <a:solidFill>
              <a:srgbClr val="CBD5E1"/>
            </a:solidFill>
            <a:prstDash val="solid"/>
          </a:ln>
        </p:spPr>
      </p:sp>
      <p:sp>
        <p:nvSpPr>
          <p:cNvPr id="21" name="Text 19"/>
          <p:cNvSpPr/>
          <p:nvPr/>
        </p:nvSpPr>
        <p:spPr>
          <a:xfrm>
            <a:off x="429768" y="2121408"/>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Redacción resolución DGCyE</a:t>
            </a:r>
            <a:endParaRPr lang="en-US" sz="850" dirty="0"/>
          </a:p>
        </p:txBody>
      </p:sp>
      <p:sp>
        <p:nvSpPr>
          <p:cNvPr id="22" name="Shape 20"/>
          <p:cNvSpPr/>
          <p:nvPr/>
        </p:nvSpPr>
        <p:spPr>
          <a:xfrm>
            <a:off x="274320" y="2651760"/>
            <a:ext cx="109728" cy="109728"/>
          </a:xfrm>
          <a:prstGeom prst="ellipse">
            <a:avLst/>
          </a:prstGeom>
          <a:solidFill>
            <a:srgbClr val="CBD5E1"/>
          </a:solidFill>
          <a:ln w="12700">
            <a:solidFill>
              <a:srgbClr val="CBD5E1"/>
            </a:solidFill>
            <a:prstDash val="solid"/>
          </a:ln>
        </p:spPr>
      </p:sp>
      <p:sp>
        <p:nvSpPr>
          <p:cNvPr id="23" name="Text 21"/>
          <p:cNvSpPr/>
          <p:nvPr/>
        </p:nvSpPr>
        <p:spPr>
          <a:xfrm>
            <a:off x="429768" y="2596896"/>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Selección escuelas piloto</a:t>
            </a:r>
            <a:endParaRPr lang="en-US" sz="850" dirty="0"/>
          </a:p>
        </p:txBody>
      </p:sp>
      <p:sp>
        <p:nvSpPr>
          <p:cNvPr id="24" name="Shape 22"/>
          <p:cNvSpPr/>
          <p:nvPr/>
        </p:nvSpPr>
        <p:spPr>
          <a:xfrm>
            <a:off x="274320" y="3127248"/>
            <a:ext cx="109728" cy="109728"/>
          </a:xfrm>
          <a:prstGeom prst="ellipse">
            <a:avLst/>
          </a:prstGeom>
          <a:solidFill>
            <a:srgbClr val="CBD5E1"/>
          </a:solidFill>
          <a:ln w="12700">
            <a:solidFill>
              <a:srgbClr val="CBD5E1"/>
            </a:solidFill>
            <a:prstDash val="solid"/>
          </a:ln>
        </p:spPr>
      </p:sp>
      <p:sp>
        <p:nvSpPr>
          <p:cNvPr id="25" name="Text 23"/>
          <p:cNvSpPr/>
          <p:nvPr/>
        </p:nvSpPr>
        <p:spPr>
          <a:xfrm>
            <a:off x="429768" y="3072384"/>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Relevamiento línea de base (SINIDE)</a:t>
            </a:r>
            <a:endParaRPr lang="en-US" sz="850" dirty="0"/>
          </a:p>
        </p:txBody>
      </p:sp>
      <p:sp>
        <p:nvSpPr>
          <p:cNvPr id="26" name="Shape 24"/>
          <p:cNvSpPr/>
          <p:nvPr/>
        </p:nvSpPr>
        <p:spPr>
          <a:xfrm>
            <a:off x="274320" y="3602736"/>
            <a:ext cx="109728" cy="109728"/>
          </a:xfrm>
          <a:prstGeom prst="ellipse">
            <a:avLst/>
          </a:prstGeom>
          <a:solidFill>
            <a:srgbClr val="CBD5E1"/>
          </a:solidFill>
          <a:ln w="12700">
            <a:solidFill>
              <a:srgbClr val="CBD5E1"/>
            </a:solidFill>
            <a:prstDash val="solid"/>
          </a:ln>
        </p:spPr>
      </p:sp>
      <p:sp>
        <p:nvSpPr>
          <p:cNvPr id="27" name="Text 25"/>
          <p:cNvSpPr/>
          <p:nvPr/>
        </p:nvSpPr>
        <p:spPr>
          <a:xfrm>
            <a:off x="429768" y="3547872"/>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Diseño encuestas y materiales</a:t>
            </a:r>
            <a:endParaRPr lang="en-US" sz="850" dirty="0"/>
          </a:p>
        </p:txBody>
      </p:sp>
      <p:sp>
        <p:nvSpPr>
          <p:cNvPr id="28" name="Shape 26"/>
          <p:cNvSpPr/>
          <p:nvPr/>
        </p:nvSpPr>
        <p:spPr>
          <a:xfrm>
            <a:off x="274320" y="4078224"/>
            <a:ext cx="109728" cy="109728"/>
          </a:xfrm>
          <a:prstGeom prst="ellipse">
            <a:avLst/>
          </a:prstGeom>
          <a:solidFill>
            <a:srgbClr val="CBD5E1"/>
          </a:solidFill>
          <a:ln w="12700">
            <a:solidFill>
              <a:srgbClr val="CBD5E1"/>
            </a:solidFill>
            <a:prstDash val="solid"/>
          </a:ln>
        </p:spPr>
      </p:sp>
      <p:sp>
        <p:nvSpPr>
          <p:cNvPr id="29" name="Text 27"/>
          <p:cNvSpPr/>
          <p:nvPr/>
        </p:nvSpPr>
        <p:spPr>
          <a:xfrm>
            <a:off x="429768" y="4023360"/>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Provisión cajas almacenamiento</a:t>
            </a:r>
            <a:endParaRPr lang="en-US" sz="850" dirty="0"/>
          </a:p>
        </p:txBody>
      </p:sp>
      <p:sp>
        <p:nvSpPr>
          <p:cNvPr id="30" name="Shape 28"/>
          <p:cNvSpPr/>
          <p:nvPr/>
        </p:nvSpPr>
        <p:spPr>
          <a:xfrm>
            <a:off x="2377440" y="2176272"/>
            <a:ext cx="109728" cy="109728"/>
          </a:xfrm>
          <a:prstGeom prst="ellipse">
            <a:avLst/>
          </a:prstGeom>
          <a:solidFill>
            <a:srgbClr val="CBD5E1"/>
          </a:solidFill>
          <a:ln w="12700">
            <a:solidFill>
              <a:srgbClr val="CBD5E1"/>
            </a:solidFill>
            <a:prstDash val="solid"/>
          </a:ln>
        </p:spPr>
      </p:sp>
      <p:sp>
        <p:nvSpPr>
          <p:cNvPr id="31" name="Text 29"/>
          <p:cNvSpPr/>
          <p:nvPr/>
        </p:nvSpPr>
        <p:spPr>
          <a:xfrm>
            <a:off x="2532888" y="2121408"/>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Talleres INFoD para docentes</a:t>
            </a:r>
            <a:endParaRPr lang="en-US" sz="850" dirty="0"/>
          </a:p>
        </p:txBody>
      </p:sp>
      <p:sp>
        <p:nvSpPr>
          <p:cNvPr id="32" name="Shape 30"/>
          <p:cNvSpPr/>
          <p:nvPr/>
        </p:nvSpPr>
        <p:spPr>
          <a:xfrm>
            <a:off x="2377440" y="2651760"/>
            <a:ext cx="109728" cy="109728"/>
          </a:xfrm>
          <a:prstGeom prst="ellipse">
            <a:avLst/>
          </a:prstGeom>
          <a:solidFill>
            <a:srgbClr val="CBD5E1"/>
          </a:solidFill>
          <a:ln w="12700">
            <a:solidFill>
              <a:srgbClr val="CBD5E1"/>
            </a:solidFill>
            <a:prstDash val="solid"/>
          </a:ln>
        </p:spPr>
      </p:sp>
      <p:sp>
        <p:nvSpPr>
          <p:cNvPr id="33" name="Text 31"/>
          <p:cNvSpPr/>
          <p:nvPr/>
        </p:nvSpPr>
        <p:spPr>
          <a:xfrm>
            <a:off x="2532888" y="2596896"/>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Reuniones informativas familias</a:t>
            </a:r>
            <a:endParaRPr lang="en-US" sz="850" dirty="0"/>
          </a:p>
        </p:txBody>
      </p:sp>
      <p:sp>
        <p:nvSpPr>
          <p:cNvPr id="34" name="Shape 32"/>
          <p:cNvSpPr/>
          <p:nvPr/>
        </p:nvSpPr>
        <p:spPr>
          <a:xfrm>
            <a:off x="2377440" y="3127248"/>
            <a:ext cx="109728" cy="109728"/>
          </a:xfrm>
          <a:prstGeom prst="ellipse">
            <a:avLst/>
          </a:prstGeom>
          <a:solidFill>
            <a:srgbClr val="CBD5E1"/>
          </a:solidFill>
          <a:ln w="12700">
            <a:solidFill>
              <a:srgbClr val="CBD5E1"/>
            </a:solidFill>
            <a:prstDash val="solid"/>
          </a:ln>
        </p:spPr>
      </p:sp>
      <p:sp>
        <p:nvSpPr>
          <p:cNvPr id="35" name="Text 33"/>
          <p:cNvSpPr/>
          <p:nvPr/>
        </p:nvSpPr>
        <p:spPr>
          <a:xfrm>
            <a:off x="2532888" y="3072384"/>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Firma acuerdos de convivencia</a:t>
            </a:r>
            <a:endParaRPr lang="en-US" sz="850" dirty="0"/>
          </a:p>
        </p:txBody>
      </p:sp>
      <p:sp>
        <p:nvSpPr>
          <p:cNvPr id="36" name="Shape 34"/>
          <p:cNvSpPr/>
          <p:nvPr/>
        </p:nvSpPr>
        <p:spPr>
          <a:xfrm>
            <a:off x="2377440" y="3602736"/>
            <a:ext cx="109728" cy="109728"/>
          </a:xfrm>
          <a:prstGeom prst="ellipse">
            <a:avLst/>
          </a:prstGeom>
          <a:solidFill>
            <a:srgbClr val="CBD5E1"/>
          </a:solidFill>
          <a:ln w="12700">
            <a:solidFill>
              <a:srgbClr val="CBD5E1"/>
            </a:solidFill>
            <a:prstDash val="solid"/>
          </a:ln>
        </p:spPr>
      </p:sp>
      <p:sp>
        <p:nvSpPr>
          <p:cNvPr id="37" name="Text 35"/>
          <p:cNvSpPr/>
          <p:nvPr/>
        </p:nvSpPr>
        <p:spPr>
          <a:xfrm>
            <a:off x="2532888" y="3547872"/>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Canal comunicación vía preceptoría</a:t>
            </a:r>
            <a:endParaRPr lang="en-US" sz="850" dirty="0"/>
          </a:p>
        </p:txBody>
      </p:sp>
      <p:sp>
        <p:nvSpPr>
          <p:cNvPr id="38" name="Shape 36"/>
          <p:cNvSpPr/>
          <p:nvPr/>
        </p:nvSpPr>
        <p:spPr>
          <a:xfrm>
            <a:off x="2377440" y="4078224"/>
            <a:ext cx="109728" cy="109728"/>
          </a:xfrm>
          <a:prstGeom prst="ellipse">
            <a:avLst/>
          </a:prstGeom>
          <a:solidFill>
            <a:srgbClr val="CBD5E1"/>
          </a:solidFill>
          <a:ln w="12700">
            <a:solidFill>
              <a:srgbClr val="CBD5E1"/>
            </a:solidFill>
            <a:prstDash val="solid"/>
          </a:ln>
        </p:spPr>
      </p:sp>
      <p:sp>
        <p:nvSpPr>
          <p:cNvPr id="39" name="Text 37"/>
          <p:cNvSpPr/>
          <p:nvPr/>
        </p:nvSpPr>
        <p:spPr>
          <a:xfrm>
            <a:off x="2532888" y="4023360"/>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Distribución materiales institucionales</a:t>
            </a:r>
            <a:endParaRPr lang="en-US" sz="850" dirty="0"/>
          </a:p>
        </p:txBody>
      </p:sp>
      <p:sp>
        <p:nvSpPr>
          <p:cNvPr id="40" name="Shape 38"/>
          <p:cNvSpPr/>
          <p:nvPr/>
        </p:nvSpPr>
        <p:spPr>
          <a:xfrm>
            <a:off x="4480560" y="2176272"/>
            <a:ext cx="109728" cy="109728"/>
          </a:xfrm>
          <a:prstGeom prst="ellipse">
            <a:avLst/>
          </a:prstGeom>
          <a:solidFill>
            <a:srgbClr val="CBD5E1"/>
          </a:solidFill>
          <a:ln w="12700">
            <a:solidFill>
              <a:srgbClr val="CBD5E1"/>
            </a:solidFill>
            <a:prstDash val="solid"/>
          </a:ln>
        </p:spPr>
      </p:sp>
      <p:sp>
        <p:nvSpPr>
          <p:cNvPr id="41" name="Text 39"/>
          <p:cNvSpPr/>
          <p:nvPr/>
        </p:nvSpPr>
        <p:spPr>
          <a:xfrm>
            <a:off x="4636008" y="2121408"/>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Encuesta distracción (jun/sep/dic)</a:t>
            </a:r>
            <a:endParaRPr lang="en-US" sz="850" dirty="0"/>
          </a:p>
        </p:txBody>
      </p:sp>
      <p:sp>
        <p:nvSpPr>
          <p:cNvPr id="42" name="Shape 40"/>
          <p:cNvSpPr/>
          <p:nvPr/>
        </p:nvSpPr>
        <p:spPr>
          <a:xfrm>
            <a:off x="4480560" y="2651760"/>
            <a:ext cx="109728" cy="109728"/>
          </a:xfrm>
          <a:prstGeom prst="ellipse">
            <a:avLst/>
          </a:prstGeom>
          <a:solidFill>
            <a:srgbClr val="CBD5E1"/>
          </a:solidFill>
          <a:ln w="12700">
            <a:solidFill>
              <a:srgbClr val="CBD5E1"/>
            </a:solidFill>
            <a:prstDash val="solid"/>
          </a:ln>
        </p:spPr>
      </p:sp>
      <p:sp>
        <p:nvSpPr>
          <p:cNvPr id="43" name="Text 41"/>
          <p:cNvSpPr/>
          <p:nvPr/>
        </p:nvSpPr>
        <p:spPr>
          <a:xfrm>
            <a:off x="4636008" y="2596896"/>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Registro indicadores operativos</a:t>
            </a:r>
            <a:endParaRPr lang="en-US" sz="850" dirty="0"/>
          </a:p>
        </p:txBody>
      </p:sp>
      <p:sp>
        <p:nvSpPr>
          <p:cNvPr id="44" name="Shape 42"/>
          <p:cNvSpPr/>
          <p:nvPr/>
        </p:nvSpPr>
        <p:spPr>
          <a:xfrm>
            <a:off x="4480560" y="3127248"/>
            <a:ext cx="109728" cy="109728"/>
          </a:xfrm>
          <a:prstGeom prst="ellipse">
            <a:avLst/>
          </a:prstGeom>
          <a:solidFill>
            <a:srgbClr val="CBD5E1"/>
          </a:solidFill>
          <a:ln w="12700">
            <a:solidFill>
              <a:srgbClr val="CBD5E1"/>
            </a:solidFill>
            <a:prstDash val="solid"/>
          </a:ln>
        </p:spPr>
      </p:sp>
      <p:sp>
        <p:nvSpPr>
          <p:cNvPr id="45" name="Text 43"/>
          <p:cNvSpPr/>
          <p:nvPr/>
        </p:nvSpPr>
        <p:spPr>
          <a:xfrm>
            <a:off x="4636008" y="3072384"/>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Espacios intercambio docente</a:t>
            </a:r>
            <a:endParaRPr lang="en-US" sz="850" dirty="0"/>
          </a:p>
        </p:txBody>
      </p:sp>
      <p:sp>
        <p:nvSpPr>
          <p:cNvPr id="46" name="Shape 44"/>
          <p:cNvSpPr/>
          <p:nvPr/>
        </p:nvSpPr>
        <p:spPr>
          <a:xfrm>
            <a:off x="4480560" y="3602736"/>
            <a:ext cx="109728" cy="109728"/>
          </a:xfrm>
          <a:prstGeom prst="ellipse">
            <a:avLst/>
          </a:prstGeom>
          <a:solidFill>
            <a:srgbClr val="CBD5E1"/>
          </a:solidFill>
          <a:ln w="12700">
            <a:solidFill>
              <a:srgbClr val="CBD5E1"/>
            </a:solidFill>
            <a:prstDash val="solid"/>
          </a:ln>
        </p:spPr>
      </p:sp>
      <p:sp>
        <p:nvSpPr>
          <p:cNvPr id="47" name="Text 45"/>
          <p:cNvSpPr/>
          <p:nvPr/>
        </p:nvSpPr>
        <p:spPr>
          <a:xfrm>
            <a:off x="4636008" y="3547872"/>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Ajustes según resultados</a:t>
            </a:r>
            <a:endParaRPr lang="en-US" sz="850" dirty="0"/>
          </a:p>
        </p:txBody>
      </p:sp>
      <p:sp>
        <p:nvSpPr>
          <p:cNvPr id="48" name="Shape 46"/>
          <p:cNvSpPr/>
          <p:nvPr/>
        </p:nvSpPr>
        <p:spPr>
          <a:xfrm>
            <a:off x="4480560" y="4078224"/>
            <a:ext cx="109728" cy="109728"/>
          </a:xfrm>
          <a:prstGeom prst="ellipse">
            <a:avLst/>
          </a:prstGeom>
          <a:solidFill>
            <a:srgbClr val="CBD5E1"/>
          </a:solidFill>
          <a:ln w="12700">
            <a:solidFill>
              <a:srgbClr val="CBD5E1"/>
            </a:solidFill>
            <a:prstDash val="solid"/>
          </a:ln>
        </p:spPr>
      </p:sp>
      <p:sp>
        <p:nvSpPr>
          <p:cNvPr id="49" name="Text 47"/>
          <p:cNvSpPr/>
          <p:nvPr/>
        </p:nvSpPr>
        <p:spPr>
          <a:xfrm>
            <a:off x="4636008" y="4023360"/>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Informes periódicos a DGCyE</a:t>
            </a:r>
            <a:endParaRPr lang="en-US" sz="850" dirty="0"/>
          </a:p>
        </p:txBody>
      </p:sp>
      <p:sp>
        <p:nvSpPr>
          <p:cNvPr id="50" name="Shape 48"/>
          <p:cNvSpPr/>
          <p:nvPr/>
        </p:nvSpPr>
        <p:spPr>
          <a:xfrm>
            <a:off x="6583680" y="2176272"/>
            <a:ext cx="109728" cy="109728"/>
          </a:xfrm>
          <a:prstGeom prst="ellipse">
            <a:avLst/>
          </a:prstGeom>
          <a:solidFill>
            <a:srgbClr val="CBD5E1"/>
          </a:solidFill>
          <a:ln w="12700">
            <a:solidFill>
              <a:srgbClr val="CBD5E1"/>
            </a:solidFill>
            <a:prstDash val="solid"/>
          </a:ln>
        </p:spPr>
      </p:sp>
      <p:sp>
        <p:nvSpPr>
          <p:cNvPr id="51" name="Text 49"/>
          <p:cNvSpPr/>
          <p:nvPr/>
        </p:nvSpPr>
        <p:spPr>
          <a:xfrm>
            <a:off x="6739128" y="2121408"/>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Procesamiento datos ciclo completo</a:t>
            </a:r>
            <a:endParaRPr lang="en-US" sz="850" dirty="0"/>
          </a:p>
        </p:txBody>
      </p:sp>
      <p:sp>
        <p:nvSpPr>
          <p:cNvPr id="52" name="Shape 50"/>
          <p:cNvSpPr/>
          <p:nvPr/>
        </p:nvSpPr>
        <p:spPr>
          <a:xfrm>
            <a:off x="6583680" y="2651760"/>
            <a:ext cx="109728" cy="109728"/>
          </a:xfrm>
          <a:prstGeom prst="ellipse">
            <a:avLst/>
          </a:prstGeom>
          <a:solidFill>
            <a:srgbClr val="CBD5E1"/>
          </a:solidFill>
          <a:ln w="12700">
            <a:solidFill>
              <a:srgbClr val="CBD5E1"/>
            </a:solidFill>
            <a:prstDash val="solid"/>
          </a:ln>
        </p:spPr>
      </p:sp>
      <p:sp>
        <p:nvSpPr>
          <p:cNvPr id="53" name="Text 51"/>
          <p:cNvSpPr/>
          <p:nvPr/>
        </p:nvSpPr>
        <p:spPr>
          <a:xfrm>
            <a:off x="6739128" y="2596896"/>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Informe de impacto del piloto</a:t>
            </a:r>
            <a:endParaRPr lang="en-US" sz="850" dirty="0"/>
          </a:p>
        </p:txBody>
      </p:sp>
      <p:sp>
        <p:nvSpPr>
          <p:cNvPr id="54" name="Shape 52"/>
          <p:cNvSpPr/>
          <p:nvPr/>
        </p:nvSpPr>
        <p:spPr>
          <a:xfrm>
            <a:off x="6583680" y="3127248"/>
            <a:ext cx="109728" cy="109728"/>
          </a:xfrm>
          <a:prstGeom prst="ellipse">
            <a:avLst/>
          </a:prstGeom>
          <a:solidFill>
            <a:srgbClr val="CBD5E1"/>
          </a:solidFill>
          <a:ln w="12700">
            <a:solidFill>
              <a:srgbClr val="CBD5E1"/>
            </a:solidFill>
            <a:prstDash val="solid"/>
          </a:ln>
        </p:spPr>
      </p:sp>
      <p:sp>
        <p:nvSpPr>
          <p:cNvPr id="55" name="Text 53"/>
          <p:cNvSpPr/>
          <p:nvPr/>
        </p:nvSpPr>
        <p:spPr>
          <a:xfrm>
            <a:off x="6739128" y="3072384"/>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Comparación con escuelas control</a:t>
            </a:r>
            <a:endParaRPr lang="en-US" sz="850" dirty="0"/>
          </a:p>
        </p:txBody>
      </p:sp>
      <p:sp>
        <p:nvSpPr>
          <p:cNvPr id="56" name="Shape 54"/>
          <p:cNvSpPr/>
          <p:nvPr/>
        </p:nvSpPr>
        <p:spPr>
          <a:xfrm>
            <a:off x="6583680" y="3602736"/>
            <a:ext cx="109728" cy="109728"/>
          </a:xfrm>
          <a:prstGeom prst="ellipse">
            <a:avLst/>
          </a:prstGeom>
          <a:solidFill>
            <a:srgbClr val="CBD5E1"/>
          </a:solidFill>
          <a:ln w="12700">
            <a:solidFill>
              <a:srgbClr val="CBD5E1"/>
            </a:solidFill>
            <a:prstDash val="solid"/>
          </a:ln>
        </p:spPr>
      </p:sp>
      <p:sp>
        <p:nvSpPr>
          <p:cNvPr id="57" name="Text 55"/>
          <p:cNvSpPr/>
          <p:nvPr/>
        </p:nvSpPr>
        <p:spPr>
          <a:xfrm>
            <a:off x="6739128" y="3547872"/>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Propuesta progresiva a nivel provincial</a:t>
            </a:r>
            <a:endParaRPr lang="en-US" sz="850" dirty="0"/>
          </a:p>
        </p:txBody>
      </p:sp>
      <p:sp>
        <p:nvSpPr>
          <p:cNvPr id="58" name="Shape 56"/>
          <p:cNvSpPr/>
          <p:nvPr/>
        </p:nvSpPr>
        <p:spPr>
          <a:xfrm>
            <a:off x="6583680" y="4078224"/>
            <a:ext cx="109728" cy="109728"/>
          </a:xfrm>
          <a:prstGeom prst="ellipse">
            <a:avLst/>
          </a:prstGeom>
          <a:solidFill>
            <a:srgbClr val="CBD5E1"/>
          </a:solidFill>
          <a:ln w="12700">
            <a:solidFill>
              <a:srgbClr val="CBD5E1"/>
            </a:solidFill>
            <a:prstDash val="solid"/>
          </a:ln>
        </p:spPr>
      </p:sp>
      <p:sp>
        <p:nvSpPr>
          <p:cNvPr id="59" name="Text 57"/>
          <p:cNvSpPr/>
          <p:nvPr/>
        </p:nvSpPr>
        <p:spPr>
          <a:xfrm>
            <a:off x="6739128" y="4023360"/>
            <a:ext cx="1737360" cy="256032"/>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Publicación y sistematización</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8FA"/>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0D1B2A"/>
          </a:solidFill>
          <a:ln w="12700">
            <a:solidFill>
              <a:srgbClr val="0D1B2A"/>
            </a:solidFill>
            <a:prstDash val="solid"/>
          </a:ln>
        </p:spPr>
      </p:sp>
      <p:sp>
        <p:nvSpPr>
          <p:cNvPr id="3" name="Text 1"/>
          <p:cNvSpPr/>
          <p:nvPr/>
        </p:nvSpPr>
        <p:spPr>
          <a:xfrm>
            <a:off x="320040" y="0"/>
            <a:ext cx="8503920" cy="594360"/>
          </a:xfrm>
          <a:prstGeom prst="rect">
            <a:avLst/>
          </a:prstGeom>
          <a:noFill/>
          <a:ln/>
        </p:spPr>
        <p:txBody>
          <a:bodyPr wrap="square" lIns="0" tIns="0" rIns="0" bIns="0" rtlCol="0" anchor="ctr"/>
          <a:lstStyle/>
          <a:p>
            <a:pPr algn="l" indent="0" marL="0">
              <a:buNone/>
            </a:pPr>
            <a:r>
              <a:rPr lang="en-US" sz="1700" b="1" dirty="0">
                <a:solidFill>
                  <a:srgbClr val="FFFFFF"/>
                </a:solidFill>
                <a:latin typeface="Calibri" pitchFamily="34" charset="0"/>
                <a:ea typeface="Calibri" pitchFamily="34" charset="-122"/>
                <a:cs typeface="Calibri" pitchFamily="34" charset="-120"/>
              </a:rPr>
              <a:t>RECURSOS Y CAPACIDADES ESTATALES NECESARIAS</a:t>
            </a:r>
            <a:endParaRPr lang="en-US" sz="1700" dirty="0"/>
          </a:p>
        </p:txBody>
      </p:sp>
      <p:sp>
        <p:nvSpPr>
          <p:cNvPr id="4" name="Text 2"/>
          <p:cNvSpPr/>
          <p:nvPr/>
        </p:nvSpPr>
        <p:spPr>
          <a:xfrm>
            <a:off x="274320" y="713232"/>
            <a:ext cx="4114800" cy="256032"/>
          </a:xfrm>
          <a:prstGeom prst="rect">
            <a:avLst/>
          </a:prstGeom>
          <a:noFill/>
          <a:ln/>
        </p:spPr>
        <p:txBody>
          <a:bodyPr wrap="square" lIns="0" tIns="0" rIns="0" bIns="0" rtlCol="0" anchor="ctr"/>
          <a:lstStyle/>
          <a:p>
            <a:pPr indent="0" marL="0">
              <a:buNone/>
            </a:pPr>
            <a:r>
              <a:rPr lang="en-US" sz="1200" b="1" dirty="0">
                <a:solidFill>
                  <a:srgbClr val="1B4F72"/>
                </a:solidFill>
                <a:latin typeface="Calibri" pitchFamily="34" charset="0"/>
                <a:ea typeface="Calibri" pitchFamily="34" charset="-122"/>
                <a:cs typeface="Calibri" pitchFamily="34" charset="-120"/>
              </a:rPr>
              <a:t>Recursos necesarios</a:t>
            </a:r>
            <a:endParaRPr lang="en-US" sz="1200" dirty="0"/>
          </a:p>
        </p:txBody>
      </p:sp>
      <p:sp>
        <p:nvSpPr>
          <p:cNvPr id="5" name="Shape 3"/>
          <p:cNvSpPr/>
          <p:nvPr/>
        </p:nvSpPr>
        <p:spPr>
          <a:xfrm>
            <a:off x="274320" y="1033272"/>
            <a:ext cx="4114800" cy="640080"/>
          </a:xfrm>
          <a:prstGeom prst="rect">
            <a:avLst/>
          </a:prstGeom>
          <a:solidFill>
            <a:srgbClr val="EAF2F8"/>
          </a:solidFill>
          <a:ln w="12700">
            <a:solidFill>
              <a:srgbClr val="CBD5E1"/>
            </a:solidFill>
            <a:prstDash val="solid"/>
          </a:ln>
        </p:spPr>
      </p:sp>
      <p:sp>
        <p:nvSpPr>
          <p:cNvPr id="6" name="Shape 4"/>
          <p:cNvSpPr/>
          <p:nvPr/>
        </p:nvSpPr>
        <p:spPr>
          <a:xfrm>
            <a:off x="274320" y="1033272"/>
            <a:ext cx="91440" cy="640080"/>
          </a:xfrm>
          <a:prstGeom prst="rect">
            <a:avLst/>
          </a:prstGeom>
          <a:solidFill>
            <a:srgbClr val="1B4F72"/>
          </a:solidFill>
          <a:ln w="12700">
            <a:solidFill>
              <a:srgbClr val="1B4F72"/>
            </a:solidFill>
            <a:prstDash val="solid"/>
          </a:ln>
        </p:spPr>
      </p:sp>
      <p:sp>
        <p:nvSpPr>
          <p:cNvPr id="7" name="Text 5"/>
          <p:cNvSpPr/>
          <p:nvPr/>
        </p:nvSpPr>
        <p:spPr>
          <a:xfrm>
            <a:off x="411480" y="1124712"/>
            <a:ext cx="384048" cy="384048"/>
          </a:xfrm>
          <a:prstGeom prst="rect">
            <a:avLst/>
          </a:prstGeom>
          <a:noFill/>
          <a:ln/>
        </p:spPr>
        <p:txBody>
          <a:bodyPr wrap="square" lIns="0" tIns="0" rIns="0" bIns="0" rtlCol="0" anchor="ctr"/>
          <a:lstStyle/>
          <a:p>
            <a:pPr algn="ctr" indent="0" marL="0">
              <a:buNone/>
            </a:pPr>
            <a:r>
              <a:rPr lang="en-US" sz="1600" dirty="0">
                <a:solidFill>
                  <a:srgbClr val="000000"/>
                </a:solidFill>
              </a:rPr>
              <a:t>⚖️</a:t>
            </a:r>
            <a:endParaRPr lang="en-US" sz="1600" dirty="0"/>
          </a:p>
        </p:txBody>
      </p:sp>
      <p:sp>
        <p:nvSpPr>
          <p:cNvPr id="8" name="Text 6"/>
          <p:cNvSpPr/>
          <p:nvPr/>
        </p:nvSpPr>
        <p:spPr>
          <a:xfrm>
            <a:off x="841248" y="1078992"/>
            <a:ext cx="3429000" cy="219456"/>
          </a:xfrm>
          <a:prstGeom prst="rect">
            <a:avLst/>
          </a:prstGeom>
          <a:noFill/>
          <a:ln/>
        </p:spPr>
        <p:txBody>
          <a:bodyPr wrap="square" lIns="0" tIns="0" rIns="0" bIns="0" rtlCol="0" anchor="ctr"/>
          <a:lstStyle/>
          <a:p>
            <a:pPr indent="0" marL="0">
              <a:buNone/>
            </a:pPr>
            <a:r>
              <a:rPr lang="en-US" sz="1000" b="1" dirty="0">
                <a:solidFill>
                  <a:srgbClr val="1B4F72"/>
                </a:solidFill>
                <a:latin typeface="Calibri" pitchFamily="34" charset="0"/>
                <a:ea typeface="Calibri" pitchFamily="34" charset="-122"/>
                <a:cs typeface="Calibri" pitchFamily="34" charset="-120"/>
              </a:rPr>
              <a:t>Normativos</a:t>
            </a:r>
            <a:endParaRPr lang="en-US" sz="1000" dirty="0"/>
          </a:p>
        </p:txBody>
      </p:sp>
      <p:sp>
        <p:nvSpPr>
          <p:cNvPr id="9" name="Text 7"/>
          <p:cNvSpPr/>
          <p:nvPr/>
        </p:nvSpPr>
        <p:spPr>
          <a:xfrm>
            <a:off x="841248" y="1307592"/>
            <a:ext cx="3429000" cy="320040"/>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Ley 15.534 (2025) y resolución DGCyE. Sin respaldo normativo la intervención queda expuesta a impugnaciones.</a:t>
            </a:r>
            <a:endParaRPr lang="en-US" sz="850" dirty="0"/>
          </a:p>
        </p:txBody>
      </p:sp>
      <p:sp>
        <p:nvSpPr>
          <p:cNvPr id="10" name="Shape 8"/>
          <p:cNvSpPr/>
          <p:nvPr/>
        </p:nvSpPr>
        <p:spPr>
          <a:xfrm>
            <a:off x="274320" y="1783080"/>
            <a:ext cx="4114800" cy="640080"/>
          </a:xfrm>
          <a:prstGeom prst="rect">
            <a:avLst/>
          </a:prstGeom>
          <a:solidFill>
            <a:srgbClr val="EAF2F8"/>
          </a:solidFill>
          <a:ln w="12700">
            <a:solidFill>
              <a:srgbClr val="CBD5E1"/>
            </a:solidFill>
            <a:prstDash val="solid"/>
          </a:ln>
        </p:spPr>
      </p:sp>
      <p:sp>
        <p:nvSpPr>
          <p:cNvPr id="11" name="Shape 9"/>
          <p:cNvSpPr/>
          <p:nvPr/>
        </p:nvSpPr>
        <p:spPr>
          <a:xfrm>
            <a:off x="274320" y="1783080"/>
            <a:ext cx="91440" cy="640080"/>
          </a:xfrm>
          <a:prstGeom prst="rect">
            <a:avLst/>
          </a:prstGeom>
          <a:solidFill>
            <a:srgbClr val="028090"/>
          </a:solidFill>
          <a:ln w="12700">
            <a:solidFill>
              <a:srgbClr val="028090"/>
            </a:solidFill>
            <a:prstDash val="solid"/>
          </a:ln>
        </p:spPr>
      </p:sp>
      <p:sp>
        <p:nvSpPr>
          <p:cNvPr id="12" name="Text 10"/>
          <p:cNvSpPr/>
          <p:nvPr/>
        </p:nvSpPr>
        <p:spPr>
          <a:xfrm>
            <a:off x="411480" y="1874520"/>
            <a:ext cx="384048" cy="384048"/>
          </a:xfrm>
          <a:prstGeom prst="rect">
            <a:avLst/>
          </a:prstGeom>
          <a:noFill/>
          <a:ln/>
        </p:spPr>
        <p:txBody>
          <a:bodyPr wrap="square" lIns="0" tIns="0" rIns="0" bIns="0" rtlCol="0" anchor="ctr"/>
          <a:lstStyle/>
          <a:p>
            <a:pPr algn="ctr" indent="0" marL="0">
              <a:buNone/>
            </a:pPr>
            <a:r>
              <a:rPr lang="en-US" sz="1600" dirty="0">
                <a:solidFill>
                  <a:srgbClr val="000000"/>
                </a:solidFill>
              </a:rPr>
              <a:t>👥</a:t>
            </a:r>
            <a:endParaRPr lang="en-US" sz="1600" dirty="0"/>
          </a:p>
        </p:txBody>
      </p:sp>
      <p:sp>
        <p:nvSpPr>
          <p:cNvPr id="13" name="Text 11"/>
          <p:cNvSpPr/>
          <p:nvPr/>
        </p:nvSpPr>
        <p:spPr>
          <a:xfrm>
            <a:off x="841248" y="1828800"/>
            <a:ext cx="3429000" cy="219456"/>
          </a:xfrm>
          <a:prstGeom prst="rect">
            <a:avLst/>
          </a:prstGeom>
          <a:noFill/>
          <a:ln/>
        </p:spPr>
        <p:txBody>
          <a:bodyPr wrap="square" lIns="0" tIns="0" rIns="0" bIns="0" rtlCol="0" anchor="ctr"/>
          <a:lstStyle/>
          <a:p>
            <a:pPr indent="0" marL="0">
              <a:buNone/>
            </a:pPr>
            <a:r>
              <a:rPr lang="en-US" sz="1000" b="1" dirty="0">
                <a:solidFill>
                  <a:srgbClr val="028090"/>
                </a:solidFill>
                <a:latin typeface="Calibri" pitchFamily="34" charset="0"/>
                <a:ea typeface="Calibri" pitchFamily="34" charset="-122"/>
                <a:cs typeface="Calibri" pitchFamily="34" charset="-120"/>
              </a:rPr>
              <a:t>Humanos</a:t>
            </a:r>
            <a:endParaRPr lang="en-US" sz="1000" dirty="0"/>
          </a:p>
        </p:txBody>
      </p:sp>
      <p:sp>
        <p:nvSpPr>
          <p:cNvPr id="14" name="Text 12"/>
          <p:cNvSpPr/>
          <p:nvPr/>
        </p:nvSpPr>
        <p:spPr>
          <a:xfrm>
            <a:off x="841248" y="2057400"/>
            <a:ext cx="3429000" cy="320040"/>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Equipo técnico DGCyE, formadores INFoD, equipos directivos comprometidos en las escuelas piloto.</a:t>
            </a:r>
            <a:endParaRPr lang="en-US" sz="850" dirty="0"/>
          </a:p>
        </p:txBody>
      </p:sp>
      <p:sp>
        <p:nvSpPr>
          <p:cNvPr id="15" name="Shape 13"/>
          <p:cNvSpPr/>
          <p:nvPr/>
        </p:nvSpPr>
        <p:spPr>
          <a:xfrm>
            <a:off x="274320" y="2532888"/>
            <a:ext cx="4114800" cy="640080"/>
          </a:xfrm>
          <a:prstGeom prst="rect">
            <a:avLst/>
          </a:prstGeom>
          <a:solidFill>
            <a:srgbClr val="EAF2F8"/>
          </a:solidFill>
          <a:ln w="12700">
            <a:solidFill>
              <a:srgbClr val="CBD5E1"/>
            </a:solidFill>
            <a:prstDash val="solid"/>
          </a:ln>
        </p:spPr>
      </p:sp>
      <p:sp>
        <p:nvSpPr>
          <p:cNvPr id="16" name="Shape 14"/>
          <p:cNvSpPr/>
          <p:nvPr/>
        </p:nvSpPr>
        <p:spPr>
          <a:xfrm>
            <a:off x="274320" y="2532888"/>
            <a:ext cx="91440" cy="640080"/>
          </a:xfrm>
          <a:prstGeom prst="rect">
            <a:avLst/>
          </a:prstGeom>
          <a:solidFill>
            <a:srgbClr val="E67E22"/>
          </a:solidFill>
          <a:ln w="12700">
            <a:solidFill>
              <a:srgbClr val="E67E22"/>
            </a:solidFill>
            <a:prstDash val="solid"/>
          </a:ln>
        </p:spPr>
      </p:sp>
      <p:sp>
        <p:nvSpPr>
          <p:cNvPr id="17" name="Text 15"/>
          <p:cNvSpPr/>
          <p:nvPr/>
        </p:nvSpPr>
        <p:spPr>
          <a:xfrm>
            <a:off x="411480" y="2624328"/>
            <a:ext cx="384048" cy="384048"/>
          </a:xfrm>
          <a:prstGeom prst="rect">
            <a:avLst/>
          </a:prstGeom>
          <a:noFill/>
          <a:ln/>
        </p:spPr>
        <p:txBody>
          <a:bodyPr wrap="square" lIns="0" tIns="0" rIns="0" bIns="0" rtlCol="0" anchor="ctr"/>
          <a:lstStyle/>
          <a:p>
            <a:pPr algn="ctr" indent="0" marL="0">
              <a:buNone/>
            </a:pPr>
            <a:r>
              <a:rPr lang="en-US" sz="1600" dirty="0">
                <a:solidFill>
                  <a:srgbClr val="000000"/>
                </a:solidFill>
              </a:rPr>
              <a:t>📦</a:t>
            </a:r>
            <a:endParaRPr lang="en-US" sz="1600" dirty="0"/>
          </a:p>
        </p:txBody>
      </p:sp>
      <p:sp>
        <p:nvSpPr>
          <p:cNvPr id="18" name="Text 16"/>
          <p:cNvSpPr/>
          <p:nvPr/>
        </p:nvSpPr>
        <p:spPr>
          <a:xfrm>
            <a:off x="841248" y="2578608"/>
            <a:ext cx="3429000" cy="219456"/>
          </a:xfrm>
          <a:prstGeom prst="rect">
            <a:avLst/>
          </a:prstGeom>
          <a:noFill/>
          <a:ln/>
        </p:spPr>
        <p:txBody>
          <a:bodyPr wrap="square" lIns="0" tIns="0" rIns="0" bIns="0" rtlCol="0" anchor="ctr"/>
          <a:lstStyle/>
          <a:p>
            <a:pPr indent="0" marL="0">
              <a:buNone/>
            </a:pPr>
            <a:r>
              <a:rPr lang="en-US" sz="1000" b="1" dirty="0">
                <a:solidFill>
                  <a:srgbClr val="E67E22"/>
                </a:solidFill>
                <a:latin typeface="Calibri" pitchFamily="34" charset="0"/>
                <a:ea typeface="Calibri" pitchFamily="34" charset="-122"/>
                <a:cs typeface="Calibri" pitchFamily="34" charset="-120"/>
              </a:rPr>
              <a:t>Materiales</a:t>
            </a:r>
            <a:endParaRPr lang="en-US" sz="1000" dirty="0"/>
          </a:p>
        </p:txBody>
      </p:sp>
      <p:sp>
        <p:nvSpPr>
          <p:cNvPr id="19" name="Text 17"/>
          <p:cNvSpPr/>
          <p:nvPr/>
        </p:nvSpPr>
        <p:spPr>
          <a:xfrm>
            <a:off x="841248" y="2807208"/>
            <a:ext cx="3429000" cy="320040"/>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Cajas de plástico etiquetadas para guardar los celulares. En escuelas que lo requieran: casilleros metálicos de bajo costo.</a:t>
            </a:r>
            <a:endParaRPr lang="en-US" sz="850" dirty="0"/>
          </a:p>
        </p:txBody>
      </p:sp>
      <p:sp>
        <p:nvSpPr>
          <p:cNvPr id="20" name="Shape 18"/>
          <p:cNvSpPr/>
          <p:nvPr/>
        </p:nvSpPr>
        <p:spPr>
          <a:xfrm>
            <a:off x="274320" y="3282696"/>
            <a:ext cx="4114800" cy="640080"/>
          </a:xfrm>
          <a:prstGeom prst="rect">
            <a:avLst/>
          </a:prstGeom>
          <a:solidFill>
            <a:srgbClr val="EAF2F8"/>
          </a:solidFill>
          <a:ln w="12700">
            <a:solidFill>
              <a:srgbClr val="CBD5E1"/>
            </a:solidFill>
            <a:prstDash val="solid"/>
          </a:ln>
        </p:spPr>
      </p:sp>
      <p:sp>
        <p:nvSpPr>
          <p:cNvPr id="21" name="Shape 19"/>
          <p:cNvSpPr/>
          <p:nvPr/>
        </p:nvSpPr>
        <p:spPr>
          <a:xfrm>
            <a:off x="274320" y="3282696"/>
            <a:ext cx="91440" cy="640080"/>
          </a:xfrm>
          <a:prstGeom prst="rect">
            <a:avLst/>
          </a:prstGeom>
          <a:solidFill>
            <a:srgbClr val="0D1B2A"/>
          </a:solidFill>
          <a:ln w="12700">
            <a:solidFill>
              <a:srgbClr val="0D1B2A"/>
            </a:solidFill>
            <a:prstDash val="solid"/>
          </a:ln>
        </p:spPr>
      </p:sp>
      <p:sp>
        <p:nvSpPr>
          <p:cNvPr id="22" name="Text 20"/>
          <p:cNvSpPr/>
          <p:nvPr/>
        </p:nvSpPr>
        <p:spPr>
          <a:xfrm>
            <a:off x="411480" y="3374136"/>
            <a:ext cx="384048" cy="384048"/>
          </a:xfrm>
          <a:prstGeom prst="rect">
            <a:avLst/>
          </a:prstGeom>
          <a:noFill/>
          <a:ln/>
        </p:spPr>
        <p:txBody>
          <a:bodyPr wrap="square" lIns="0" tIns="0" rIns="0" bIns="0" rtlCol="0" anchor="ctr"/>
          <a:lstStyle/>
          <a:p>
            <a:pPr algn="ctr" indent="0" marL="0">
              <a:buNone/>
            </a:pPr>
            <a:r>
              <a:rPr lang="en-US" sz="1600" dirty="0">
                <a:solidFill>
                  <a:srgbClr val="000000"/>
                </a:solidFill>
              </a:rPr>
              <a:t>💻</a:t>
            </a:r>
            <a:endParaRPr lang="en-US" sz="1600" dirty="0"/>
          </a:p>
        </p:txBody>
      </p:sp>
      <p:sp>
        <p:nvSpPr>
          <p:cNvPr id="23" name="Text 21"/>
          <p:cNvSpPr/>
          <p:nvPr/>
        </p:nvSpPr>
        <p:spPr>
          <a:xfrm>
            <a:off x="841248" y="3328416"/>
            <a:ext cx="3429000" cy="219456"/>
          </a:xfrm>
          <a:prstGeom prst="rect">
            <a:avLst/>
          </a:prstGeom>
          <a:noFill/>
          <a:ln/>
        </p:spPr>
        <p:txBody>
          <a:bodyPr wrap="square" lIns="0" tIns="0" rIns="0" bIns="0" rtlCol="0" anchor="ctr"/>
          <a:lstStyle/>
          <a:p>
            <a:pPr indent="0" marL="0">
              <a:buNone/>
            </a:pPr>
            <a:r>
              <a:rPr lang="en-US" sz="1000" b="1" dirty="0">
                <a:solidFill>
                  <a:srgbClr val="0D1B2A"/>
                </a:solidFill>
                <a:latin typeface="Calibri" pitchFamily="34" charset="0"/>
                <a:ea typeface="Calibri" pitchFamily="34" charset="-122"/>
                <a:cs typeface="Calibri" pitchFamily="34" charset="-120"/>
              </a:rPr>
              <a:t>Información</a:t>
            </a:r>
            <a:endParaRPr lang="en-US" sz="1000" dirty="0"/>
          </a:p>
        </p:txBody>
      </p:sp>
      <p:sp>
        <p:nvSpPr>
          <p:cNvPr id="24" name="Text 22"/>
          <p:cNvSpPr/>
          <p:nvPr/>
        </p:nvSpPr>
        <p:spPr>
          <a:xfrm>
            <a:off x="841248" y="3557016"/>
            <a:ext cx="3429000" cy="320040"/>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Acceso al sistema SINIDE para relevamiento de línea de base y seguimiento de indicadores de trayectoria.</a:t>
            </a:r>
            <a:endParaRPr lang="en-US" sz="850" dirty="0"/>
          </a:p>
        </p:txBody>
      </p:sp>
      <p:sp>
        <p:nvSpPr>
          <p:cNvPr id="25" name="Shape 23"/>
          <p:cNvSpPr/>
          <p:nvPr/>
        </p:nvSpPr>
        <p:spPr>
          <a:xfrm>
            <a:off x="274320" y="4032504"/>
            <a:ext cx="4114800" cy="640080"/>
          </a:xfrm>
          <a:prstGeom prst="rect">
            <a:avLst/>
          </a:prstGeom>
          <a:solidFill>
            <a:srgbClr val="EAF2F8"/>
          </a:solidFill>
          <a:ln w="12700">
            <a:solidFill>
              <a:srgbClr val="CBD5E1"/>
            </a:solidFill>
            <a:prstDash val="solid"/>
          </a:ln>
        </p:spPr>
      </p:sp>
      <p:sp>
        <p:nvSpPr>
          <p:cNvPr id="26" name="Shape 24"/>
          <p:cNvSpPr/>
          <p:nvPr/>
        </p:nvSpPr>
        <p:spPr>
          <a:xfrm>
            <a:off x="274320" y="4032504"/>
            <a:ext cx="91440" cy="640080"/>
          </a:xfrm>
          <a:prstGeom prst="rect">
            <a:avLst/>
          </a:prstGeom>
          <a:solidFill>
            <a:srgbClr val="028090"/>
          </a:solidFill>
          <a:ln w="12700">
            <a:solidFill>
              <a:srgbClr val="028090"/>
            </a:solidFill>
            <a:prstDash val="solid"/>
          </a:ln>
        </p:spPr>
      </p:sp>
      <p:sp>
        <p:nvSpPr>
          <p:cNvPr id="27" name="Text 25"/>
          <p:cNvSpPr/>
          <p:nvPr/>
        </p:nvSpPr>
        <p:spPr>
          <a:xfrm>
            <a:off x="411480" y="4123944"/>
            <a:ext cx="384048" cy="384048"/>
          </a:xfrm>
          <a:prstGeom prst="rect">
            <a:avLst/>
          </a:prstGeom>
          <a:noFill/>
          <a:ln/>
        </p:spPr>
        <p:txBody>
          <a:bodyPr wrap="square" lIns="0" tIns="0" rIns="0" bIns="0" rtlCol="0" anchor="ctr"/>
          <a:lstStyle/>
          <a:p>
            <a:pPr algn="ctr" indent="0" marL="0">
              <a:buNone/>
            </a:pPr>
            <a:r>
              <a:rPr lang="en-US" sz="1600" dirty="0">
                <a:solidFill>
                  <a:srgbClr val="000000"/>
                </a:solidFill>
              </a:rPr>
              <a:t>💰</a:t>
            </a:r>
            <a:endParaRPr lang="en-US" sz="1600" dirty="0"/>
          </a:p>
        </p:txBody>
      </p:sp>
      <p:sp>
        <p:nvSpPr>
          <p:cNvPr id="28" name="Text 26"/>
          <p:cNvSpPr/>
          <p:nvPr/>
        </p:nvSpPr>
        <p:spPr>
          <a:xfrm>
            <a:off x="841248" y="4078224"/>
            <a:ext cx="3429000" cy="219456"/>
          </a:xfrm>
          <a:prstGeom prst="rect">
            <a:avLst/>
          </a:prstGeom>
          <a:noFill/>
          <a:ln/>
        </p:spPr>
        <p:txBody>
          <a:bodyPr wrap="square" lIns="0" tIns="0" rIns="0" bIns="0" rtlCol="0" anchor="ctr"/>
          <a:lstStyle/>
          <a:p>
            <a:pPr indent="0" marL="0">
              <a:buNone/>
            </a:pPr>
            <a:r>
              <a:rPr lang="en-US" sz="1000" b="1" dirty="0">
                <a:solidFill>
                  <a:srgbClr val="028090"/>
                </a:solidFill>
                <a:latin typeface="Calibri" pitchFamily="34" charset="0"/>
                <a:ea typeface="Calibri" pitchFamily="34" charset="-122"/>
                <a:cs typeface="Calibri" pitchFamily="34" charset="-120"/>
              </a:rPr>
              <a:t>Financieros</a:t>
            </a:r>
            <a:endParaRPr lang="en-US" sz="1000" dirty="0"/>
          </a:p>
        </p:txBody>
      </p:sp>
      <p:sp>
        <p:nvSpPr>
          <p:cNvPr id="29" name="Text 27"/>
          <p:cNvSpPr/>
          <p:nvPr/>
        </p:nvSpPr>
        <p:spPr>
          <a:xfrm>
            <a:off x="841248" y="4306824"/>
            <a:ext cx="3429000" cy="320040"/>
          </a:xfrm>
          <a:prstGeom prst="rect">
            <a:avLst/>
          </a:prstGeom>
          <a:noFill/>
          <a:ln/>
        </p:spPr>
        <p:txBody>
          <a:bodyPr wrap="square" lIns="0" tIns="0" rIns="0" bIns="0" rtlCol="0" anchor="ctr"/>
          <a:lstStyle/>
          <a:p>
            <a:pPr indent="0" marL="0">
              <a:buNone/>
            </a:pPr>
            <a:r>
              <a:rPr lang="en-US" sz="850" dirty="0">
                <a:solidFill>
                  <a:srgbClr val="1A252F"/>
                </a:solidFill>
                <a:latin typeface="Calibri" pitchFamily="34" charset="0"/>
                <a:ea typeface="Calibri" pitchFamily="34" charset="-122"/>
                <a:cs typeface="Calibri" pitchFamily="34" charset="-120"/>
              </a:rPr>
              <a:t>Perfil de bajo costo. Formación absorbible por INFoD; materiales cubiertos por presupuestos distritales.</a:t>
            </a:r>
            <a:endParaRPr lang="en-US" sz="850" dirty="0"/>
          </a:p>
        </p:txBody>
      </p:sp>
      <p:sp>
        <p:nvSpPr>
          <p:cNvPr id="30" name="Text 28"/>
          <p:cNvSpPr/>
          <p:nvPr/>
        </p:nvSpPr>
        <p:spPr>
          <a:xfrm>
            <a:off x="4754880" y="713232"/>
            <a:ext cx="4114800" cy="256032"/>
          </a:xfrm>
          <a:prstGeom prst="rect">
            <a:avLst/>
          </a:prstGeom>
          <a:noFill/>
          <a:ln/>
        </p:spPr>
        <p:txBody>
          <a:bodyPr wrap="square" lIns="0" tIns="0" rIns="0" bIns="0" rtlCol="0" anchor="ctr"/>
          <a:lstStyle/>
          <a:p>
            <a:pPr indent="0" marL="0">
              <a:buNone/>
            </a:pPr>
            <a:r>
              <a:rPr lang="en-US" sz="1200" b="1" dirty="0">
                <a:solidFill>
                  <a:srgbClr val="028090"/>
                </a:solidFill>
                <a:latin typeface="Calibri" pitchFamily="34" charset="0"/>
                <a:ea typeface="Calibri" pitchFamily="34" charset="-122"/>
                <a:cs typeface="Calibri" pitchFamily="34" charset="-120"/>
              </a:rPr>
              <a:t>Capacidades estatales clave</a:t>
            </a:r>
            <a:endParaRPr lang="en-US" sz="1200" dirty="0"/>
          </a:p>
        </p:txBody>
      </p:sp>
      <p:sp>
        <p:nvSpPr>
          <p:cNvPr id="31" name="Shape 29"/>
          <p:cNvSpPr/>
          <p:nvPr/>
        </p:nvSpPr>
        <p:spPr>
          <a:xfrm>
            <a:off x="4754880" y="1033272"/>
            <a:ext cx="4114800" cy="1188720"/>
          </a:xfrm>
          <a:prstGeom prst="rect">
            <a:avLst/>
          </a:prstGeom>
          <a:solidFill>
            <a:srgbClr val="EAF2F8"/>
          </a:solidFill>
          <a:ln w="12700">
            <a:solidFill>
              <a:srgbClr val="CBD5E1"/>
            </a:solidFill>
            <a:prstDash val="solid"/>
          </a:ln>
        </p:spPr>
      </p:sp>
      <p:sp>
        <p:nvSpPr>
          <p:cNvPr id="32" name="Shape 30"/>
          <p:cNvSpPr/>
          <p:nvPr/>
        </p:nvSpPr>
        <p:spPr>
          <a:xfrm>
            <a:off x="4754880" y="1033272"/>
            <a:ext cx="91440" cy="1188720"/>
          </a:xfrm>
          <a:prstGeom prst="rect">
            <a:avLst/>
          </a:prstGeom>
          <a:solidFill>
            <a:srgbClr val="028090"/>
          </a:solidFill>
          <a:ln w="12700">
            <a:solidFill>
              <a:srgbClr val="028090"/>
            </a:solidFill>
            <a:prstDash val="solid"/>
          </a:ln>
        </p:spPr>
      </p:sp>
      <p:sp>
        <p:nvSpPr>
          <p:cNvPr id="33" name="Shape 31"/>
          <p:cNvSpPr/>
          <p:nvPr/>
        </p:nvSpPr>
        <p:spPr>
          <a:xfrm>
            <a:off x="4892040" y="1124712"/>
            <a:ext cx="1097280" cy="228600"/>
          </a:xfrm>
          <a:prstGeom prst="rect">
            <a:avLst/>
          </a:prstGeom>
          <a:solidFill>
            <a:srgbClr val="028090"/>
          </a:solidFill>
          <a:ln w="12700">
            <a:solidFill>
              <a:srgbClr val="028090"/>
            </a:solidFill>
            <a:prstDash val="solid"/>
          </a:ln>
        </p:spPr>
      </p:sp>
      <p:sp>
        <p:nvSpPr>
          <p:cNvPr id="34" name="Text 32"/>
          <p:cNvSpPr/>
          <p:nvPr/>
        </p:nvSpPr>
        <p:spPr>
          <a:xfrm>
            <a:off x="4892040" y="1124712"/>
            <a:ext cx="1097280" cy="228600"/>
          </a:xfrm>
          <a:prstGeom prst="rect">
            <a:avLst/>
          </a:prstGeom>
          <a:noFill/>
          <a:ln/>
        </p:spPr>
        <p:txBody>
          <a:bodyPr wrap="square" lIns="0" tIns="0" rIns="0" bIns="0"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Normativa</a:t>
            </a:r>
            <a:endParaRPr lang="en-US" sz="800" dirty="0"/>
          </a:p>
        </p:txBody>
      </p:sp>
      <p:sp>
        <p:nvSpPr>
          <p:cNvPr id="35" name="Text 33"/>
          <p:cNvSpPr/>
          <p:nvPr/>
        </p:nvSpPr>
        <p:spPr>
          <a:xfrm>
            <a:off x="4892040" y="1417320"/>
            <a:ext cx="3886200" cy="74980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La DGCyE cuenta con legitimidad jurídica y capacidad política para dictar una resolución de alcance provincial y hacer cumplir la ley vigente. Antecedente directo: CABA 2024.</a:t>
            </a:r>
            <a:endParaRPr lang="en-US" sz="900" dirty="0"/>
          </a:p>
        </p:txBody>
      </p:sp>
      <p:sp>
        <p:nvSpPr>
          <p:cNvPr id="36" name="Shape 34"/>
          <p:cNvSpPr/>
          <p:nvPr/>
        </p:nvSpPr>
        <p:spPr>
          <a:xfrm>
            <a:off x="4754880" y="2331720"/>
            <a:ext cx="4114800" cy="1188720"/>
          </a:xfrm>
          <a:prstGeom prst="rect">
            <a:avLst/>
          </a:prstGeom>
          <a:solidFill>
            <a:srgbClr val="EAF2F8"/>
          </a:solidFill>
          <a:ln w="12700">
            <a:solidFill>
              <a:srgbClr val="CBD5E1"/>
            </a:solidFill>
            <a:prstDash val="solid"/>
          </a:ln>
        </p:spPr>
      </p:sp>
      <p:sp>
        <p:nvSpPr>
          <p:cNvPr id="37" name="Shape 35"/>
          <p:cNvSpPr/>
          <p:nvPr/>
        </p:nvSpPr>
        <p:spPr>
          <a:xfrm>
            <a:off x="4754880" y="2331720"/>
            <a:ext cx="91440" cy="1188720"/>
          </a:xfrm>
          <a:prstGeom prst="rect">
            <a:avLst/>
          </a:prstGeom>
          <a:solidFill>
            <a:srgbClr val="1B4F72"/>
          </a:solidFill>
          <a:ln w="12700">
            <a:solidFill>
              <a:srgbClr val="1B4F72"/>
            </a:solidFill>
            <a:prstDash val="solid"/>
          </a:ln>
        </p:spPr>
      </p:sp>
      <p:sp>
        <p:nvSpPr>
          <p:cNvPr id="38" name="Shape 36"/>
          <p:cNvSpPr/>
          <p:nvPr/>
        </p:nvSpPr>
        <p:spPr>
          <a:xfrm>
            <a:off x="4892040" y="2423160"/>
            <a:ext cx="1097280" cy="228600"/>
          </a:xfrm>
          <a:prstGeom prst="rect">
            <a:avLst/>
          </a:prstGeom>
          <a:solidFill>
            <a:srgbClr val="1B4F72"/>
          </a:solidFill>
          <a:ln w="12700">
            <a:solidFill>
              <a:srgbClr val="1B4F72"/>
            </a:solidFill>
            <a:prstDash val="solid"/>
          </a:ln>
        </p:spPr>
      </p:sp>
      <p:sp>
        <p:nvSpPr>
          <p:cNvPr id="39" name="Text 37"/>
          <p:cNvSpPr/>
          <p:nvPr/>
        </p:nvSpPr>
        <p:spPr>
          <a:xfrm>
            <a:off x="4892040" y="2423160"/>
            <a:ext cx="1097280" cy="228600"/>
          </a:xfrm>
          <a:prstGeom prst="rect">
            <a:avLst/>
          </a:prstGeom>
          <a:noFill/>
          <a:ln/>
        </p:spPr>
        <p:txBody>
          <a:bodyPr wrap="square" lIns="0" tIns="0" rIns="0" bIns="0"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Administrativa</a:t>
            </a:r>
            <a:endParaRPr lang="en-US" sz="800" dirty="0"/>
          </a:p>
        </p:txBody>
      </p:sp>
      <p:sp>
        <p:nvSpPr>
          <p:cNvPr id="40" name="Text 38"/>
          <p:cNvSpPr/>
          <p:nvPr/>
        </p:nvSpPr>
        <p:spPr>
          <a:xfrm>
            <a:off x="4892040" y="2715768"/>
            <a:ext cx="3886200" cy="74980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El programa requiere que la DGCyE coordine con los más de 100 distritos escolares, comunique la normativa a los equipos directivos, provea materiales y dé seguimiento. Desafío operativo crítico del piloto.</a:t>
            </a:r>
            <a:endParaRPr lang="en-US" sz="900" dirty="0"/>
          </a:p>
        </p:txBody>
      </p:sp>
      <p:sp>
        <p:nvSpPr>
          <p:cNvPr id="41" name="Shape 39"/>
          <p:cNvSpPr/>
          <p:nvPr/>
        </p:nvSpPr>
        <p:spPr>
          <a:xfrm>
            <a:off x="4754880" y="3630168"/>
            <a:ext cx="4114800" cy="1188720"/>
          </a:xfrm>
          <a:prstGeom prst="rect">
            <a:avLst/>
          </a:prstGeom>
          <a:solidFill>
            <a:srgbClr val="EAF2F8"/>
          </a:solidFill>
          <a:ln w="12700">
            <a:solidFill>
              <a:srgbClr val="CBD5E1"/>
            </a:solidFill>
            <a:prstDash val="solid"/>
          </a:ln>
        </p:spPr>
      </p:sp>
      <p:sp>
        <p:nvSpPr>
          <p:cNvPr id="42" name="Shape 40"/>
          <p:cNvSpPr/>
          <p:nvPr/>
        </p:nvSpPr>
        <p:spPr>
          <a:xfrm>
            <a:off x="4754880" y="3630168"/>
            <a:ext cx="91440" cy="1188720"/>
          </a:xfrm>
          <a:prstGeom prst="rect">
            <a:avLst/>
          </a:prstGeom>
          <a:solidFill>
            <a:srgbClr val="E67E22"/>
          </a:solidFill>
          <a:ln w="12700">
            <a:solidFill>
              <a:srgbClr val="E67E22"/>
            </a:solidFill>
            <a:prstDash val="solid"/>
          </a:ln>
        </p:spPr>
      </p:sp>
      <p:sp>
        <p:nvSpPr>
          <p:cNvPr id="43" name="Shape 41"/>
          <p:cNvSpPr/>
          <p:nvPr/>
        </p:nvSpPr>
        <p:spPr>
          <a:xfrm>
            <a:off x="4892040" y="3721608"/>
            <a:ext cx="1097280" cy="228600"/>
          </a:xfrm>
          <a:prstGeom prst="rect">
            <a:avLst/>
          </a:prstGeom>
          <a:solidFill>
            <a:srgbClr val="E67E22"/>
          </a:solidFill>
          <a:ln w="12700">
            <a:solidFill>
              <a:srgbClr val="E67E22"/>
            </a:solidFill>
            <a:prstDash val="solid"/>
          </a:ln>
        </p:spPr>
      </p:sp>
      <p:sp>
        <p:nvSpPr>
          <p:cNvPr id="44" name="Text 42"/>
          <p:cNvSpPr/>
          <p:nvPr/>
        </p:nvSpPr>
        <p:spPr>
          <a:xfrm>
            <a:off x="4892040" y="3721608"/>
            <a:ext cx="1097280" cy="228600"/>
          </a:xfrm>
          <a:prstGeom prst="rect">
            <a:avLst/>
          </a:prstGeom>
          <a:noFill/>
          <a:ln/>
        </p:spPr>
        <p:txBody>
          <a:bodyPr wrap="square" lIns="0" tIns="0" rIns="0" bIns="0" rtlCol="0" anchor="ctr"/>
          <a:lstStyle/>
          <a:p>
            <a:pPr algn="ctr" indent="0" marL="0">
              <a:buNone/>
            </a:pPr>
            <a:r>
              <a:rPr lang="en-US" sz="800" b="1" dirty="0">
                <a:solidFill>
                  <a:srgbClr val="FFFFFF"/>
                </a:solidFill>
                <a:latin typeface="Calibri" pitchFamily="34" charset="0"/>
                <a:ea typeface="Calibri" pitchFamily="34" charset="-122"/>
                <a:cs typeface="Calibri" pitchFamily="34" charset="-120"/>
              </a:rPr>
              <a:t>Técnica</a:t>
            </a:r>
            <a:endParaRPr lang="en-US" sz="800" dirty="0"/>
          </a:p>
        </p:txBody>
      </p:sp>
      <p:sp>
        <p:nvSpPr>
          <p:cNvPr id="45" name="Text 43"/>
          <p:cNvSpPr/>
          <p:nvPr/>
        </p:nvSpPr>
        <p:spPr>
          <a:xfrm>
            <a:off x="4892040" y="4014216"/>
            <a:ext cx="3886200" cy="749808"/>
          </a:xfrm>
          <a:prstGeom prst="rect">
            <a:avLst/>
          </a:prstGeom>
          <a:noFill/>
          <a:ln/>
        </p:spPr>
        <p:txBody>
          <a:bodyPr wrap="square" lIns="0" tIns="0" rIns="0" bIns="0" rtlCol="0" anchor="ctr"/>
          <a:lstStyle/>
          <a:p>
            <a:pPr indent="0" marL="0">
              <a:buNone/>
            </a:pPr>
            <a:r>
              <a:rPr lang="en-US" sz="900" dirty="0">
                <a:solidFill>
                  <a:srgbClr val="1A252F"/>
                </a:solidFill>
                <a:latin typeface="Calibri" pitchFamily="34" charset="0"/>
                <a:ea typeface="Calibri" pitchFamily="34" charset="-122"/>
                <a:cs typeface="Calibri" pitchFamily="34" charset="-120"/>
              </a:rPr>
              <a:t>El diseño de instrumentos de medición, el procesamiento de datos y la producción del informe de impacto requieren experiencia en evaluación de políticas públicas y métodos de investigación social.</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2026-03-08T15:08:00Z</dcterms:created>
  <dcterms:modified xsi:type="dcterms:W3CDTF">2026-03-08T15:08:00Z</dcterms:modified>
</cp:coreProperties>
</file>